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D71B-744F-44D2-BF7C-95FE57666C54}" type="datetimeFigureOut">
              <a:rPr lang="en-NZ" smtClean="0"/>
              <a:t>21/03/2011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F931-083C-4222-929B-C31EF12FC0D5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 descr="\\spoort\UserDesktops\DMiller\Desktop\Decanters 12.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477838"/>
            <a:ext cx="7772400" cy="2519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b="1" dirty="0" smtClean="0">
                <a:solidFill>
                  <a:srgbClr val="000066"/>
                </a:solidFill>
              </a:rPr>
              <a:t>Clinical Psychology and the Big Picture – </a:t>
            </a:r>
            <a:br>
              <a:rPr lang="en-NZ" b="1" dirty="0" smtClean="0">
                <a:solidFill>
                  <a:srgbClr val="000066"/>
                </a:solidFill>
              </a:rPr>
            </a:br>
            <a:r>
              <a:rPr lang="en-NZ" dirty="0" smtClean="0">
                <a:solidFill>
                  <a:srgbClr val="002060"/>
                </a:solidFill>
              </a:rPr>
              <a:t>Developing Relevance and Influence in Society, Government and Public Health Policy</a:t>
            </a:r>
            <a:endParaRPr lang="en-NZ" b="1" dirty="0">
              <a:solidFill>
                <a:srgbClr val="000066"/>
              </a:solidFill>
            </a:endParaRPr>
          </a:p>
        </p:txBody>
      </p:sp>
      <p:sp>
        <p:nvSpPr>
          <p:cNvPr id="46084" name="Subtitle 2"/>
          <p:cNvSpPr>
            <a:spLocks noGrp="1"/>
          </p:cNvSpPr>
          <p:nvPr>
            <p:ph type="subTitle" idx="1"/>
          </p:nvPr>
        </p:nvSpPr>
        <p:spPr>
          <a:xfrm>
            <a:off x="1331913" y="5233988"/>
            <a:ext cx="6208712" cy="1273175"/>
          </a:xfrm>
        </p:spPr>
        <p:txBody>
          <a:bodyPr/>
          <a:lstStyle/>
          <a:p>
            <a:pPr eaLnBrk="1" hangingPunct="1"/>
            <a:r>
              <a:rPr lang="en-NZ" b="1" smtClean="0">
                <a:solidFill>
                  <a:srgbClr val="000066"/>
                </a:solidFill>
              </a:rPr>
              <a:t>Dr David Miller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smtClean="0">
                <a:solidFill>
                  <a:srgbClr val="002060"/>
                </a:solidFill>
              </a:rPr>
              <a:t>Structure of the Workshop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>
                <a:solidFill>
                  <a:srgbClr val="002060"/>
                </a:solidFill>
              </a:rPr>
              <a:t>A short history of psychologists’ engagement with HIV/AIDS</a:t>
            </a:r>
          </a:p>
          <a:p>
            <a:r>
              <a:rPr lang="en-NZ" smtClean="0">
                <a:solidFill>
                  <a:srgbClr val="002060"/>
                </a:solidFill>
              </a:rPr>
              <a:t>A characterisation of why psychologists made a difference</a:t>
            </a:r>
          </a:p>
          <a:p>
            <a:r>
              <a:rPr lang="en-NZ" smtClean="0">
                <a:solidFill>
                  <a:srgbClr val="002060"/>
                </a:solidFill>
              </a:rPr>
              <a:t>Additional suggestions as to how we can influence “the big picture”</a:t>
            </a:r>
          </a:p>
          <a:p>
            <a:r>
              <a:rPr lang="en-NZ" smtClean="0">
                <a:solidFill>
                  <a:srgbClr val="002060"/>
                </a:solidFill>
              </a:rPr>
              <a:t>Discussion and applying lessons learned</a:t>
            </a:r>
          </a:p>
        </p:txBody>
      </p:sp>
      <p:sp>
        <p:nvSpPr>
          <p:cNvPr id="48132" name="TextBox 3"/>
          <p:cNvSpPr txBox="1">
            <a:spLocks noChangeArrowheads="1"/>
          </p:cNvSpPr>
          <p:nvPr/>
        </p:nvSpPr>
        <p:spPr bwMode="auto">
          <a:xfrm>
            <a:off x="755650" y="6381750"/>
            <a:ext cx="496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r>
              <a:rPr lang="en-NZ" sz="1400" dirty="0">
                <a:solidFill>
                  <a:srgbClr val="000066"/>
                </a:solidFill>
                <a:latin typeface="Calibri" pitchFamily="34" charset="0"/>
              </a:rPr>
              <a:t>NZCCP 22</a:t>
            </a:r>
            <a:r>
              <a:rPr lang="en-NZ" sz="1400" baseline="30000" dirty="0">
                <a:solidFill>
                  <a:srgbClr val="000066"/>
                </a:solidFill>
                <a:latin typeface="Calibri" pitchFamily="34" charset="0"/>
              </a:rPr>
              <a:t>nd</a:t>
            </a:r>
            <a:r>
              <a:rPr lang="en-NZ" sz="1400" dirty="0">
                <a:solidFill>
                  <a:srgbClr val="000066"/>
                </a:solidFill>
                <a:latin typeface="Calibri" pitchFamily="34" charset="0"/>
              </a:rPr>
              <a:t> National Conference, Auckland, 19-20 March 2011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23825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2600" b="1" dirty="0" smtClean="0">
                <a:solidFill>
                  <a:srgbClr val="002060"/>
                </a:solidFill>
              </a:rPr>
              <a:t>Which of our skills influence generalise to inform the appropriate development of responses to ‘big picture’ issues?</a:t>
            </a:r>
            <a:endParaRPr lang="en-NZ" sz="2600" b="1" dirty="0">
              <a:solidFill>
                <a:srgbClr val="002060"/>
              </a:solidFill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442913" y="1566863"/>
            <a:ext cx="8291512" cy="4525962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Robust clinical training and experience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A multi-disciplinary team awareness and sensibility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Use of – and responding to – media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Locating our initiatives in a principled, disciplined, rights-based framework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Our ability to maintain the conversation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Our humility in learning from our patients and our skill in learning from and characterising our experience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Characterising what we learn in a way that responds to social concerns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Forging alliances with companion departments, researchers, colleagues and organisations globally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2000" b="1" dirty="0" smtClean="0">
                <a:solidFill>
                  <a:srgbClr val="002060"/>
                </a:solidFill>
              </a:rPr>
              <a:t>Looking beyond our immediate borders</a:t>
            </a:r>
          </a:p>
        </p:txBody>
      </p:sp>
      <p:sp>
        <p:nvSpPr>
          <p:cNvPr id="92164" name="TextBox 3"/>
          <p:cNvSpPr txBox="1">
            <a:spLocks noChangeArrowheads="1"/>
          </p:cNvSpPr>
          <p:nvPr/>
        </p:nvSpPr>
        <p:spPr bwMode="auto">
          <a:xfrm>
            <a:off x="755650" y="6381750"/>
            <a:ext cx="496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r>
              <a:rPr lang="en-NZ" sz="1400">
                <a:solidFill>
                  <a:srgbClr val="000066"/>
                </a:solidFill>
                <a:latin typeface="Calibri" pitchFamily="34" charset="0"/>
              </a:rPr>
              <a:t>NZCCP 22</a:t>
            </a:r>
            <a:r>
              <a:rPr lang="en-NZ" sz="1400" baseline="30000">
                <a:solidFill>
                  <a:srgbClr val="000066"/>
                </a:solidFill>
                <a:latin typeface="Calibri" pitchFamily="34" charset="0"/>
              </a:rPr>
              <a:t>nd</a:t>
            </a:r>
            <a:r>
              <a:rPr lang="en-NZ" sz="1400">
                <a:solidFill>
                  <a:srgbClr val="000066"/>
                </a:solidFill>
                <a:latin typeface="Calibri" pitchFamily="34" charset="0"/>
              </a:rPr>
              <a:t> National Conference, Auckland, 19-20 March 2011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NZ" sz="3200" b="1" dirty="0" smtClean="0">
                <a:solidFill>
                  <a:srgbClr val="002060"/>
                </a:solidFill>
              </a:rPr>
              <a:t>AND, we need to remember what we know...</a:t>
            </a:r>
            <a:endParaRPr lang="en-NZ" sz="3200" b="1" dirty="0">
              <a:solidFill>
                <a:srgbClr val="002060"/>
              </a:solidFill>
            </a:endParaRP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250825" y="620713"/>
            <a:ext cx="8713788" cy="5616575"/>
          </a:xfrm>
        </p:spPr>
        <p:txBody>
          <a:bodyPr/>
          <a:lstStyle/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Practice in dealing with strong emotion - not buying into or being afraid of strong emotion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Straightforward interpersonal skills for 1-1 and group interactions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Strong ethical background and skill in interpreting ethics of new and unfamiliar situations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Training and understanding of the health/legal interface, familiarity with legal concepts pertaining to public health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Cultural training and awareness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Critical analysis of evidence and information, recognising the difference between perception, belief and ideas.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Recognising the value of scholarship and theory to field application (and how to sort the scholastic wheat from the chaff)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Ability to draw conclusions from critical analysis and to write and report in an objective manner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Awareness of the psychological context of a population undergoing a major emergency, pandemic or open conflict = informed empathy with the population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Awareness of the psychological context of negotiation, recognising possible social psychological reasons for intransigence, resistance to change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Awareness of the psychological context of public messaging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en-NZ" sz="1600" b="1" dirty="0" smtClean="0">
                <a:solidFill>
                  <a:srgbClr val="002060"/>
                </a:solidFill>
              </a:rPr>
              <a:t>Valuing and being aware of supervision concepts, and through them recognising biases and psychological characteristics of self/own team in work.</a:t>
            </a:r>
            <a:br>
              <a:rPr lang="en-NZ" sz="1600" b="1" dirty="0" smtClean="0">
                <a:solidFill>
                  <a:srgbClr val="002060"/>
                </a:solidFill>
              </a:rPr>
            </a:br>
            <a:endParaRPr lang="en-NZ" sz="1600" b="1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6381750"/>
            <a:ext cx="496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r>
              <a:rPr lang="en-NZ" sz="1400" dirty="0">
                <a:solidFill>
                  <a:srgbClr val="000066"/>
                </a:solidFill>
                <a:latin typeface="Calibri" pitchFamily="34" charset="0"/>
              </a:rPr>
              <a:t>NZCCP 22</a:t>
            </a:r>
            <a:r>
              <a:rPr lang="en-NZ" sz="1400" baseline="30000" dirty="0">
                <a:solidFill>
                  <a:srgbClr val="000066"/>
                </a:solidFill>
                <a:latin typeface="Calibri" pitchFamily="34" charset="0"/>
              </a:rPr>
              <a:t>nd</a:t>
            </a:r>
            <a:r>
              <a:rPr lang="en-NZ" sz="1400" dirty="0">
                <a:solidFill>
                  <a:srgbClr val="000066"/>
                </a:solidFill>
                <a:latin typeface="Calibri" pitchFamily="34" charset="0"/>
              </a:rPr>
              <a:t> National Conference, Auckland, 19-20 March 2011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Clinical Psychology and the Big Picture –  Developing Relevance and Influence in Society, Government and Public Health Policy</vt:lpstr>
      <vt:lpstr>Structure of the Workshop</vt:lpstr>
      <vt:lpstr>Which of our skills influence generalise to inform the appropriate development of responses to ‘big picture’ issues?</vt:lpstr>
      <vt:lpstr>AND, we need to remember what we know...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</cp:revision>
  <dcterms:created xsi:type="dcterms:W3CDTF">2011-03-21T00:52:41Z</dcterms:created>
  <dcterms:modified xsi:type="dcterms:W3CDTF">2011-03-21T00:59:20Z</dcterms:modified>
</cp:coreProperties>
</file>