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90"/>
  </p:handoutMasterIdLst>
  <p:sldIdLst>
    <p:sldId id="256" r:id="rId2"/>
    <p:sldId id="257" r:id="rId3"/>
    <p:sldId id="304" r:id="rId4"/>
    <p:sldId id="258" r:id="rId5"/>
    <p:sldId id="286" r:id="rId6"/>
    <p:sldId id="314" r:id="rId7"/>
    <p:sldId id="284" r:id="rId8"/>
    <p:sldId id="259" r:id="rId9"/>
    <p:sldId id="283" r:id="rId10"/>
    <p:sldId id="352" r:id="rId11"/>
    <p:sldId id="282" r:id="rId12"/>
    <p:sldId id="288" r:id="rId13"/>
    <p:sldId id="289" r:id="rId14"/>
    <p:sldId id="299" r:id="rId15"/>
    <p:sldId id="290" r:id="rId16"/>
    <p:sldId id="291" r:id="rId17"/>
    <p:sldId id="292" r:id="rId18"/>
    <p:sldId id="293" r:id="rId19"/>
    <p:sldId id="294" r:id="rId20"/>
    <p:sldId id="353" r:id="rId21"/>
    <p:sldId id="354" r:id="rId22"/>
    <p:sldId id="355" r:id="rId23"/>
    <p:sldId id="356" r:id="rId24"/>
    <p:sldId id="357" r:id="rId25"/>
    <p:sldId id="358" r:id="rId26"/>
    <p:sldId id="359" r:id="rId27"/>
    <p:sldId id="360" r:id="rId28"/>
    <p:sldId id="361" r:id="rId29"/>
    <p:sldId id="362" r:id="rId30"/>
    <p:sldId id="363" r:id="rId31"/>
    <p:sldId id="364" r:id="rId32"/>
    <p:sldId id="365" r:id="rId33"/>
    <p:sldId id="366" r:id="rId34"/>
    <p:sldId id="367" r:id="rId35"/>
    <p:sldId id="368" r:id="rId36"/>
    <p:sldId id="370" r:id="rId37"/>
    <p:sldId id="371" r:id="rId38"/>
    <p:sldId id="372" r:id="rId39"/>
    <p:sldId id="373" r:id="rId40"/>
    <p:sldId id="374" r:id="rId41"/>
    <p:sldId id="375" r:id="rId42"/>
    <p:sldId id="376" r:id="rId43"/>
    <p:sldId id="377" r:id="rId44"/>
    <p:sldId id="378" r:id="rId45"/>
    <p:sldId id="379" r:id="rId46"/>
    <p:sldId id="380" r:id="rId47"/>
    <p:sldId id="381" r:id="rId48"/>
    <p:sldId id="382" r:id="rId49"/>
    <p:sldId id="383" r:id="rId50"/>
    <p:sldId id="393" r:id="rId51"/>
    <p:sldId id="394" r:id="rId52"/>
    <p:sldId id="395" r:id="rId53"/>
    <p:sldId id="386" r:id="rId54"/>
    <p:sldId id="387" r:id="rId55"/>
    <p:sldId id="388" r:id="rId56"/>
    <p:sldId id="389" r:id="rId57"/>
    <p:sldId id="390" r:id="rId58"/>
    <p:sldId id="391" r:id="rId59"/>
    <p:sldId id="392" r:id="rId60"/>
    <p:sldId id="396" r:id="rId61"/>
    <p:sldId id="397" r:id="rId62"/>
    <p:sldId id="398" r:id="rId63"/>
    <p:sldId id="399" r:id="rId64"/>
    <p:sldId id="400" r:id="rId65"/>
    <p:sldId id="401" r:id="rId66"/>
    <p:sldId id="402" r:id="rId67"/>
    <p:sldId id="403" r:id="rId68"/>
    <p:sldId id="404" r:id="rId69"/>
    <p:sldId id="405" r:id="rId70"/>
    <p:sldId id="406" r:id="rId71"/>
    <p:sldId id="407" r:id="rId72"/>
    <p:sldId id="408" r:id="rId73"/>
    <p:sldId id="409" r:id="rId74"/>
    <p:sldId id="410" r:id="rId75"/>
    <p:sldId id="411" r:id="rId76"/>
    <p:sldId id="412" r:id="rId77"/>
    <p:sldId id="413" r:id="rId78"/>
    <p:sldId id="414" r:id="rId79"/>
    <p:sldId id="415" r:id="rId80"/>
    <p:sldId id="416" r:id="rId81"/>
    <p:sldId id="417" r:id="rId82"/>
    <p:sldId id="418" r:id="rId83"/>
    <p:sldId id="419" r:id="rId84"/>
    <p:sldId id="420" r:id="rId85"/>
    <p:sldId id="421" r:id="rId86"/>
    <p:sldId id="422" r:id="rId87"/>
    <p:sldId id="423" r:id="rId88"/>
    <p:sldId id="426" r:id="rId89"/>
  </p:sldIdLst>
  <p:sldSz cx="9144000" cy="6858000" type="screen4x3"/>
  <p:notesSz cx="6669088" cy="9926638"/>
  <p:defaultTextStyle>
    <a:defPPr>
      <a:defRPr lang="en-US"/>
    </a:defPPr>
    <a:lvl1pPr algn="l" defTabSz="457200"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1pPr>
    <a:lvl2pPr marL="457200" algn="l" defTabSz="457200"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2pPr>
    <a:lvl3pPr marL="914400" algn="l" defTabSz="457200"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3pPr>
    <a:lvl4pPr marL="1371600" algn="l" defTabSz="457200"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4pPr>
    <a:lvl5pPr marL="1828800" algn="l" defTabSz="457200"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5pPr>
    <a:lvl6pPr marL="22860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6pPr>
    <a:lvl7pPr marL="27432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7pPr>
    <a:lvl8pPr marL="32004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8pPr>
    <a:lvl9pPr marL="36576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53" d="100"/>
          <a:sy n="53" d="100"/>
        </p:scale>
        <p:origin x="-84" y="-3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handoutMaster" Target="handoutMasters/handout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sz="quarter" idx="1"/>
          </p:nvPr>
        </p:nvSpPr>
        <p:spPr>
          <a:xfrm>
            <a:off x="3778250" y="0"/>
            <a:ext cx="2889250" cy="496888"/>
          </a:xfrm>
          <a:prstGeom prst="rect">
            <a:avLst/>
          </a:prstGeom>
        </p:spPr>
        <p:txBody>
          <a:bodyPr vert="horz" lIns="91440" tIns="45720" rIns="91440" bIns="45720" rtlCol="0"/>
          <a:lstStyle>
            <a:lvl1pPr algn="r">
              <a:defRPr sz="1200"/>
            </a:lvl1pPr>
          </a:lstStyle>
          <a:p>
            <a:fld id="{5B016A05-84CA-4588-A858-2CBDDEAF5A39}" type="datetimeFigureOut">
              <a:rPr lang="en-NZ" smtClean="0"/>
              <a:t>16/03/2011</a:t>
            </a:fld>
            <a:endParaRPr lang="en-NZ"/>
          </a:p>
        </p:txBody>
      </p:sp>
      <p:sp>
        <p:nvSpPr>
          <p:cNvPr id="4" name="Footer Placeholder 3"/>
          <p:cNvSpPr>
            <a:spLocks noGrp="1"/>
          </p:cNvSpPr>
          <p:nvPr>
            <p:ph type="ftr" sz="quarter" idx="2"/>
          </p:nvPr>
        </p:nvSpPr>
        <p:spPr>
          <a:xfrm>
            <a:off x="0" y="9428163"/>
            <a:ext cx="2889250" cy="496887"/>
          </a:xfrm>
          <a:prstGeom prst="rect">
            <a:avLst/>
          </a:prstGeom>
        </p:spPr>
        <p:txBody>
          <a:bodyPr vert="horz" lIns="91440" tIns="45720" rIns="91440" bIns="45720" rtlCol="0" anchor="b"/>
          <a:lstStyle>
            <a:lvl1pPr algn="l">
              <a:defRPr sz="1200"/>
            </a:lvl1pPr>
          </a:lstStyle>
          <a:p>
            <a:endParaRPr lang="en-NZ"/>
          </a:p>
        </p:txBody>
      </p:sp>
      <p:sp>
        <p:nvSpPr>
          <p:cNvPr id="5" name="Slide Number Placeholder 4"/>
          <p:cNvSpPr>
            <a:spLocks noGrp="1"/>
          </p:cNvSpPr>
          <p:nvPr>
            <p:ph type="sldNum" sz="quarter" idx="3"/>
          </p:nvPr>
        </p:nvSpPr>
        <p:spPr>
          <a:xfrm>
            <a:off x="3778250" y="9428163"/>
            <a:ext cx="2889250" cy="496887"/>
          </a:xfrm>
          <a:prstGeom prst="rect">
            <a:avLst/>
          </a:prstGeom>
        </p:spPr>
        <p:txBody>
          <a:bodyPr vert="horz" lIns="91440" tIns="45720" rIns="91440" bIns="45720" rtlCol="0" anchor="b"/>
          <a:lstStyle>
            <a:lvl1pPr algn="r">
              <a:defRPr sz="1200"/>
            </a:lvl1pPr>
          </a:lstStyle>
          <a:p>
            <a:fld id="{B1C8E830-F9D7-4857-AF24-27D29BC9D1AC}" type="slidenum">
              <a:rPr lang="en-NZ" smtClean="0"/>
              <a:t>‹#›</a:t>
            </a:fld>
            <a:endParaRPr lang="en-NZ"/>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7848600" y="0"/>
            <a:ext cx="1295400" cy="6858000"/>
          </a:xfrm>
          <a:prstGeom prst="rect">
            <a:avLst/>
          </a:prstGeom>
          <a:gradFill>
            <a:gsLst>
              <a:gs pos="0">
                <a:schemeClr val="bg1">
                  <a:lumMod val="50000"/>
                  <a:alpha val="20000"/>
                </a:schemeClr>
              </a:gs>
              <a:gs pos="100000">
                <a:schemeClr val="bg1">
                  <a:lumMod val="85000"/>
                  <a:alpha val="20000"/>
                </a:schemeClr>
              </a:gs>
            </a:gsLst>
            <a:lin ang="21594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pic>
        <p:nvPicPr>
          <p:cNvPr id="5" name="Picture 9" descr="titleSlideBevel.png"/>
          <p:cNvPicPr>
            <a:picLocks noChangeAspect="1"/>
          </p:cNvPicPr>
          <p:nvPr/>
        </p:nvPicPr>
        <p:blipFill>
          <a:blip r:embed="rId2"/>
          <a:srcRect/>
          <a:stretch>
            <a:fillRect/>
          </a:stretch>
        </p:blipFill>
        <p:spPr bwMode="auto">
          <a:xfrm>
            <a:off x="361950" y="4760913"/>
            <a:ext cx="5121275" cy="17462"/>
          </a:xfrm>
          <a:prstGeom prst="rect">
            <a:avLst/>
          </a:prstGeom>
          <a:noFill/>
          <a:ln w="9525">
            <a:noFill/>
            <a:miter lim="800000"/>
            <a:headEnd/>
            <a:tailEnd/>
          </a:ln>
        </p:spPr>
      </p:pic>
      <p:sp>
        <p:nvSpPr>
          <p:cNvPr id="2" name="Title 1"/>
          <p:cNvSpPr>
            <a:spLocks noGrp="1"/>
          </p:cNvSpPr>
          <p:nvPr>
            <p:ph type="ctrTitle"/>
          </p:nvPr>
        </p:nvSpPr>
        <p:spPr>
          <a:xfrm>
            <a:off x="365760" y="2971800"/>
            <a:ext cx="5120640" cy="1709928"/>
          </a:xfrm>
        </p:spPr>
        <p:txBody>
          <a:bodyPr anchor="b" anchorCtr="0"/>
          <a:lstStyle>
            <a:lvl1pPr algn="ctr" defTabSz="914400" rtl="0" eaLnBrk="1" latinLnBrk="0" hangingPunct="1">
              <a:spcBef>
                <a:spcPct val="0"/>
              </a:spcBef>
              <a:buNone/>
              <a:defRPr sz="4400" b="1" kern="1200" baseline="0">
                <a:solidFill>
                  <a:schemeClr val="tx2"/>
                </a:solidFill>
                <a:effectLst>
                  <a:innerShdw blurRad="63500" dist="50800" dir="5400000">
                    <a:schemeClr val="bg1">
                      <a:alpha val="50000"/>
                    </a:schemeClr>
                  </a:innerShdw>
                </a:effectLst>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365760" y="4956048"/>
            <a:ext cx="5111496" cy="384048"/>
          </a:xfrm>
        </p:spPr>
        <p:txBody>
          <a:bodyPr anchor="t" anchorCtr="0"/>
          <a:lstStyle>
            <a:lvl1pPr marL="0" indent="0" algn="ctr">
              <a:buNone/>
              <a:defRPr sz="1500" b="1" kern="1200">
                <a:solidFill>
                  <a:schemeClr val="tx1">
                    <a:tint val="75000"/>
                  </a:schemeClr>
                </a:solidFill>
                <a:effectLst>
                  <a:outerShdw blurRad="50800" dist="12700" dir="2700000" algn="tl" rotWithShape="0">
                    <a:schemeClr val="bg1">
                      <a:alpha val="40000"/>
                    </a:scheme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smtClean="0"/>
              <a:t>Click to edit Master subtitle style</a:t>
            </a:r>
            <a:endParaRPr/>
          </a:p>
        </p:txBody>
      </p:sp>
      <p:sp>
        <p:nvSpPr>
          <p:cNvPr id="6" name="Date Placeholder 3"/>
          <p:cNvSpPr>
            <a:spLocks noGrp="1"/>
          </p:cNvSpPr>
          <p:nvPr>
            <p:ph type="dt" sz="half" idx="10"/>
          </p:nvPr>
        </p:nvSpPr>
        <p:spPr/>
        <p:txBody>
          <a:bodyPr/>
          <a:lstStyle>
            <a:lvl1pPr>
              <a:defRPr/>
            </a:lvl1pPr>
          </a:lstStyle>
          <a:p>
            <a:pPr>
              <a:defRPr/>
            </a:pPr>
            <a:fld id="{1FA11D0A-534E-AA4B-A020-F6B342351375}" type="datetime1">
              <a:rPr lang="en-US"/>
              <a:pPr>
                <a:defRPr/>
              </a:pPr>
              <a:t>3/16/2011</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9D1B4D97-E7A3-4040-A097-02617DA42B9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24600" y="685800"/>
            <a:ext cx="1128713" cy="5440363"/>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381000" y="685800"/>
            <a:ext cx="5867400" cy="54403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lvl1pPr>
              <a:defRPr/>
            </a:lvl1pPr>
          </a:lstStyle>
          <a:p>
            <a:pPr>
              <a:defRPr/>
            </a:pPr>
            <a:fld id="{826AAE53-A778-2A40-9525-6484C0D829FD}" type="datetime1">
              <a:rPr lang="en-US"/>
              <a:pPr>
                <a:defRPr/>
              </a:pPr>
              <a:t>3/16/2011</a:t>
            </a:fld>
            <a:endParaRPr lang="en-US"/>
          </a:p>
        </p:txBody>
      </p:sp>
      <p:sp>
        <p:nvSpPr>
          <p:cNvPr id="5" name="Slide Number Placeholder 5"/>
          <p:cNvSpPr>
            <a:spLocks noGrp="1"/>
          </p:cNvSpPr>
          <p:nvPr>
            <p:ph type="sldNum" sz="quarter" idx="11"/>
          </p:nvPr>
        </p:nvSpPr>
        <p:spPr/>
        <p:txBody>
          <a:bodyPr/>
          <a:lstStyle>
            <a:lvl1pPr>
              <a:defRPr/>
            </a:lvl1pPr>
          </a:lstStyle>
          <a:p>
            <a:pPr>
              <a:defRPr/>
            </a:pPr>
            <a:fld id="{417800F5-CF46-7D40-AB70-2E3CA5FAD592}" type="slidenum">
              <a:rPr lang="en-US"/>
              <a:pPr>
                <a:defRPr/>
              </a:pPr>
              <a:t>‹#›</a:t>
            </a:fld>
            <a:endParaRPr lang="en-US"/>
          </a:p>
        </p:txBody>
      </p:sp>
      <p:sp>
        <p:nvSpPr>
          <p:cNvPr id="6" name="Footer Placeholder 7"/>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49250" y="523875"/>
            <a:ext cx="7086600" cy="731838"/>
          </a:xfrm>
        </p:spPr>
        <p:txBody>
          <a:bodyPr/>
          <a:lstStyle/>
          <a:p>
            <a:r>
              <a:rPr lang="en-AU" smtClean="0"/>
              <a:t>Click to edit Master title style</a:t>
            </a:r>
            <a:endParaRPr lang="en-US"/>
          </a:p>
        </p:txBody>
      </p:sp>
      <p:sp>
        <p:nvSpPr>
          <p:cNvPr id="3" name="Content Placeholder 2"/>
          <p:cNvSpPr>
            <a:spLocks noGrp="1"/>
          </p:cNvSpPr>
          <p:nvPr>
            <p:ph idx="1"/>
          </p:nvPr>
        </p:nvSpPr>
        <p:spPr>
          <a:xfrm>
            <a:off x="349250" y="1600200"/>
            <a:ext cx="7086600" cy="4525963"/>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15B53C6-D3BA-B040-9F7F-B79A7008436A}" type="datetime1">
              <a:rPr lang="en-US"/>
              <a:pPr>
                <a:defRPr/>
              </a:pPr>
              <a:t>3/16/2011</a:t>
            </a:fld>
            <a:endParaRPr lang="en-US"/>
          </a:p>
        </p:txBody>
      </p:sp>
      <p:sp>
        <p:nvSpPr>
          <p:cNvPr id="5" name="Slide Number Placeholder 5"/>
          <p:cNvSpPr>
            <a:spLocks noGrp="1"/>
          </p:cNvSpPr>
          <p:nvPr>
            <p:ph type="sldNum" sz="quarter" idx="11"/>
          </p:nvPr>
        </p:nvSpPr>
        <p:spPr/>
        <p:txBody>
          <a:bodyPr/>
          <a:lstStyle>
            <a:lvl1pPr>
              <a:defRPr/>
            </a:lvl1pPr>
          </a:lstStyle>
          <a:p>
            <a:pPr>
              <a:defRPr/>
            </a:pPr>
            <a:fld id="{5F4388E3-B7F9-9B4D-9B62-C8844A2F54B2}" type="slidenum">
              <a:rPr lang="en-US"/>
              <a:pPr>
                <a:defRPr/>
              </a:pPr>
              <a:t>‹#›</a:t>
            </a:fld>
            <a:endParaRPr lang="en-US"/>
          </a:p>
        </p:txBody>
      </p:sp>
      <p:sp>
        <p:nvSpPr>
          <p:cNvPr id="6" name="Footer Placeholder 7"/>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1pPr>
              <a:defRPr sz="2600"/>
            </a:lvl1pPr>
            <a:lvl2pPr>
              <a:defRPr sz="2400"/>
            </a:lvl2pPr>
            <a:lvl3pPr>
              <a:defRPr sz="22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lvl1pPr>
              <a:defRPr/>
            </a:lvl1pPr>
          </a:lstStyle>
          <a:p>
            <a:pPr>
              <a:defRPr/>
            </a:pPr>
            <a:fld id="{01AAFC73-5096-A64A-A260-162FF6D78E7D}" type="datetime1">
              <a:rPr lang="en-US"/>
              <a:pPr>
                <a:defRPr/>
              </a:pPr>
              <a:t>3/16/2011</a:t>
            </a:fld>
            <a:endParaRPr lang="en-US"/>
          </a:p>
        </p:txBody>
      </p:sp>
      <p:sp>
        <p:nvSpPr>
          <p:cNvPr id="5" name="Slide Number Placeholder 5"/>
          <p:cNvSpPr>
            <a:spLocks noGrp="1"/>
          </p:cNvSpPr>
          <p:nvPr>
            <p:ph type="sldNum" sz="quarter" idx="11"/>
          </p:nvPr>
        </p:nvSpPr>
        <p:spPr/>
        <p:txBody>
          <a:bodyPr/>
          <a:lstStyle>
            <a:lvl1pPr>
              <a:defRPr/>
            </a:lvl1pPr>
          </a:lstStyle>
          <a:p>
            <a:pPr>
              <a:defRPr/>
            </a:pPr>
            <a:fld id="{F324133D-C4D5-0F44-BB21-1AB4AAD2F2F3}" type="slidenum">
              <a:rPr lang="en-US"/>
              <a:pPr>
                <a:defRPr/>
              </a:pPr>
              <a:t>‹#›</a:t>
            </a:fld>
            <a:endParaRPr lang="en-US"/>
          </a:p>
        </p:txBody>
      </p:sp>
      <p:sp>
        <p:nvSpPr>
          <p:cNvPr id="6" name="Footer Placeholder 7"/>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Content, and Picture">
    <p:spTree>
      <p:nvGrpSpPr>
        <p:cNvPr id="1" name=""/>
        <p:cNvGrpSpPr/>
        <p:nvPr/>
      </p:nvGrpSpPr>
      <p:grpSpPr>
        <a:xfrm>
          <a:off x="0" y="0"/>
          <a:ext cx="0" cy="0"/>
          <a:chOff x="0" y="0"/>
          <a:chExt cx="0" cy="0"/>
        </a:xfrm>
      </p:grpSpPr>
      <p:sp>
        <p:nvSpPr>
          <p:cNvPr id="2" name="Title 1"/>
          <p:cNvSpPr>
            <a:spLocks noGrp="1"/>
          </p:cNvSpPr>
          <p:nvPr>
            <p:ph type="title"/>
          </p:nvPr>
        </p:nvSpPr>
        <p:spPr>
          <a:xfrm>
            <a:off x="2590800" y="524435"/>
            <a:ext cx="4845424" cy="731838"/>
          </a:xfrm>
        </p:spPr>
        <p:txBody>
          <a:bodyPr/>
          <a:lstStyle>
            <a:lvl1pPr algn="ctr">
              <a:defRPr sz="3200"/>
            </a:lvl1pPr>
          </a:lstStyle>
          <a:p>
            <a:r>
              <a:rPr lang="en-US" smtClean="0"/>
              <a:t>Click to edit Master title style</a:t>
            </a:r>
            <a:endParaRPr/>
          </a:p>
        </p:txBody>
      </p:sp>
      <p:sp>
        <p:nvSpPr>
          <p:cNvPr id="3" name="Content Placeholder 2"/>
          <p:cNvSpPr>
            <a:spLocks noGrp="1"/>
          </p:cNvSpPr>
          <p:nvPr>
            <p:ph idx="1"/>
          </p:nvPr>
        </p:nvSpPr>
        <p:spPr>
          <a:xfrm>
            <a:off x="2590800" y="1600200"/>
            <a:ext cx="4845424" cy="4525963"/>
          </a:xfrm>
        </p:spPr>
        <p:txBody>
          <a:bodyPr/>
          <a:lstStyle>
            <a:lvl1pPr>
              <a:defRPr sz="2000"/>
            </a:lvl1pPr>
            <a:lvl2pPr>
              <a:defRPr sz="18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9" name="Picture Placeholder 7"/>
          <p:cNvSpPr>
            <a:spLocks noGrp="1"/>
          </p:cNvSpPr>
          <p:nvPr>
            <p:ph type="pic" sz="quarter" idx="13"/>
          </p:nvPr>
        </p:nvSpPr>
        <p:spPr>
          <a:xfrm>
            <a:off x="0" y="9144"/>
            <a:ext cx="2379663" cy="6848856"/>
          </a:xfrm>
          <a:noFill/>
          <a:ln>
            <a:noFill/>
          </a:ln>
          <a:scene3d>
            <a:camera prst="orthographicFront"/>
            <a:lightRig rig="balanced" dir="t"/>
          </a:scene3d>
          <a:sp3d extrusionH="63500">
            <a:bevelT w="38100" h="38100" prst="softRound"/>
            <a:contourClr>
              <a:schemeClr val="bg1"/>
            </a:contourClr>
          </a:sp3d>
        </p:spPr>
        <p:txBody>
          <a:bodyPr/>
          <a:lstStyle>
            <a:lvl1pPr marL="0" indent="0" algn="l" defTabSz="914400" rtl="0" eaLnBrk="1" latinLnBrk="0" hangingPunct="1">
              <a:spcBef>
                <a:spcPts val="2400"/>
              </a:spcBef>
              <a:buClr>
                <a:schemeClr val="tx2"/>
              </a:buClr>
              <a:buSzPct val="100000"/>
              <a:buFont typeface="Wingdings 2" pitchFamily="18" charset="2"/>
              <a:buNone/>
              <a:defRPr sz="3200" kern="1200">
                <a:solidFill>
                  <a:schemeClr val="tx1">
                    <a:lumMod val="65000"/>
                    <a:lumOff val="35000"/>
                  </a:schemeClr>
                </a:solidFill>
                <a:effectLst>
                  <a:outerShdw blurRad="50800" dist="12700" dir="2700000" algn="tl" rotWithShape="0">
                    <a:schemeClr val="bg1">
                      <a:alpha val="40000"/>
                    </a:schemeClr>
                  </a:outerShdw>
                </a:effectLst>
                <a:latin typeface="+mn-lt"/>
                <a:ea typeface="+mn-ea"/>
                <a:cs typeface="+mn-cs"/>
              </a:defRPr>
            </a:lvl1pPr>
          </a:lstStyle>
          <a:p>
            <a:pPr lvl="0"/>
            <a:r>
              <a:rPr lang="en-US" noProof="0" smtClean="0"/>
              <a:t>Click icon to add picture</a:t>
            </a:r>
            <a:endParaRPr noProof="0"/>
          </a:p>
        </p:txBody>
      </p:sp>
      <p:sp>
        <p:nvSpPr>
          <p:cNvPr id="5" name="Date Placeholder 3"/>
          <p:cNvSpPr>
            <a:spLocks noGrp="1"/>
          </p:cNvSpPr>
          <p:nvPr>
            <p:ph type="dt" sz="half" idx="14"/>
          </p:nvPr>
        </p:nvSpPr>
        <p:spPr/>
        <p:txBody>
          <a:bodyPr/>
          <a:lstStyle>
            <a:lvl1pPr>
              <a:defRPr/>
            </a:lvl1pPr>
          </a:lstStyle>
          <a:p>
            <a:pPr>
              <a:defRPr/>
            </a:pPr>
            <a:fld id="{9058AFE1-C360-424E-BFC0-093E2C25DEAF}" type="datetime1">
              <a:rPr lang="en-US"/>
              <a:pPr>
                <a:defRPr/>
              </a:pPr>
              <a:t>3/16/2011</a:t>
            </a:fld>
            <a:endParaRPr lang="en-US"/>
          </a:p>
        </p:txBody>
      </p:sp>
      <p:sp>
        <p:nvSpPr>
          <p:cNvPr id="6" name="Slide Number Placeholder 5"/>
          <p:cNvSpPr>
            <a:spLocks noGrp="1"/>
          </p:cNvSpPr>
          <p:nvPr>
            <p:ph type="sldNum" sz="quarter" idx="15"/>
          </p:nvPr>
        </p:nvSpPr>
        <p:spPr/>
        <p:txBody>
          <a:bodyPr/>
          <a:lstStyle>
            <a:lvl1pPr>
              <a:defRPr/>
            </a:lvl1pPr>
          </a:lstStyle>
          <a:p>
            <a:pPr>
              <a:defRPr/>
            </a:pPr>
            <a:fld id="{FD0B3A35-E8A3-5448-A6CA-52FF1455D475}" type="slidenum">
              <a:rPr lang="en-US"/>
              <a:pPr>
                <a:defRPr/>
              </a:pPr>
              <a:t>‹#›</a:t>
            </a:fld>
            <a:endParaRPr lang="en-US"/>
          </a:p>
        </p:txBody>
      </p:sp>
      <p:sp>
        <p:nvSpPr>
          <p:cNvPr id="7" name="Footer Placeholder 7"/>
          <p:cNvSpPr>
            <a:spLocks noGrp="1"/>
          </p:cNvSpPr>
          <p:nvPr>
            <p:ph type="ftr" sz="quarter" idx="16"/>
          </p:nvPr>
        </p:nvSpPr>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a:p>
        </p:txBody>
      </p:sp>
      <p:sp>
        <p:nvSpPr>
          <p:cNvPr id="3" name="Content Placeholder 2"/>
          <p:cNvSpPr>
            <a:spLocks noGrp="1"/>
          </p:cNvSpPr>
          <p:nvPr>
            <p:ph sz="half" idx="1"/>
          </p:nvPr>
        </p:nvSpPr>
        <p:spPr>
          <a:xfrm>
            <a:off x="372035" y="1600200"/>
            <a:ext cx="3429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011706" y="1600200"/>
            <a:ext cx="3429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3"/>
          <p:cNvSpPr>
            <a:spLocks noGrp="1"/>
          </p:cNvSpPr>
          <p:nvPr>
            <p:ph type="dt" sz="half" idx="10"/>
          </p:nvPr>
        </p:nvSpPr>
        <p:spPr/>
        <p:txBody>
          <a:bodyPr/>
          <a:lstStyle>
            <a:lvl1pPr>
              <a:defRPr/>
            </a:lvl1pPr>
          </a:lstStyle>
          <a:p>
            <a:pPr>
              <a:defRPr/>
            </a:pPr>
            <a:fld id="{36808E70-7C22-1F4A-AF4E-8746DFFA4911}" type="datetime1">
              <a:rPr lang="en-US"/>
              <a:pPr>
                <a:defRPr/>
              </a:pPr>
              <a:t>3/16/2011</a:t>
            </a:fld>
            <a:endParaRPr lang="en-US"/>
          </a:p>
        </p:txBody>
      </p:sp>
      <p:sp>
        <p:nvSpPr>
          <p:cNvPr id="6" name="Slide Number Placeholder 5"/>
          <p:cNvSpPr>
            <a:spLocks noGrp="1"/>
          </p:cNvSpPr>
          <p:nvPr>
            <p:ph type="sldNum" sz="quarter" idx="11"/>
          </p:nvPr>
        </p:nvSpPr>
        <p:spPr/>
        <p:txBody>
          <a:bodyPr/>
          <a:lstStyle>
            <a:lvl1pPr>
              <a:defRPr/>
            </a:lvl1pPr>
          </a:lstStyle>
          <a:p>
            <a:pPr>
              <a:defRPr/>
            </a:pPr>
            <a:fld id="{3F7F299B-C277-2E4A-B491-9246CEB4B2A7}" type="slidenum">
              <a:rPr lang="en-US"/>
              <a:pPr>
                <a:defRPr/>
              </a:pPr>
              <a:t>‹#›</a:t>
            </a:fld>
            <a:endParaRPr lang="en-US"/>
          </a:p>
        </p:txBody>
      </p:sp>
      <p:sp>
        <p:nvSpPr>
          <p:cNvPr id="7" name="Footer Placeholder 7"/>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3"/>
          <p:cNvSpPr>
            <a:spLocks noGrp="1"/>
          </p:cNvSpPr>
          <p:nvPr>
            <p:ph type="dt" sz="half" idx="10"/>
          </p:nvPr>
        </p:nvSpPr>
        <p:spPr/>
        <p:txBody>
          <a:bodyPr/>
          <a:lstStyle>
            <a:lvl1pPr>
              <a:defRPr/>
            </a:lvl1pPr>
          </a:lstStyle>
          <a:p>
            <a:pPr>
              <a:defRPr/>
            </a:pPr>
            <a:fld id="{BEB2B656-2488-D74C-BEAF-7FA1D091F71B}" type="datetime1">
              <a:rPr lang="en-US"/>
              <a:pPr>
                <a:defRPr/>
              </a:pPr>
              <a:t>3/16/2011</a:t>
            </a:fld>
            <a:endParaRPr lang="en-US"/>
          </a:p>
        </p:txBody>
      </p:sp>
      <p:sp>
        <p:nvSpPr>
          <p:cNvPr id="4" name="Slide Number Placeholder 5"/>
          <p:cNvSpPr>
            <a:spLocks noGrp="1"/>
          </p:cNvSpPr>
          <p:nvPr>
            <p:ph type="sldNum" sz="quarter" idx="11"/>
          </p:nvPr>
        </p:nvSpPr>
        <p:spPr/>
        <p:txBody>
          <a:bodyPr/>
          <a:lstStyle>
            <a:lvl1pPr>
              <a:defRPr/>
            </a:lvl1pPr>
          </a:lstStyle>
          <a:p>
            <a:pPr>
              <a:defRPr/>
            </a:pPr>
            <a:fld id="{E11F75A6-063E-B44D-A76A-CB1DAD04FAA0}" type="slidenum">
              <a:rPr lang="en-US"/>
              <a:pPr>
                <a:defRPr/>
              </a:pPr>
              <a:t>‹#›</a:t>
            </a:fld>
            <a:endParaRPr lang="en-US"/>
          </a:p>
        </p:txBody>
      </p:sp>
      <p:sp>
        <p:nvSpPr>
          <p:cNvPr id="5" name="Footer Placeholder 7"/>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247DFF5-A7C9-194B-9089-02DF348CDD4B}" type="datetime1">
              <a:rPr lang="en-US"/>
              <a:pPr>
                <a:defRPr/>
              </a:pPr>
              <a:t>3/16/2011</a:t>
            </a:fld>
            <a:endParaRPr lang="en-US"/>
          </a:p>
        </p:txBody>
      </p:sp>
      <p:sp>
        <p:nvSpPr>
          <p:cNvPr id="3" name="Slide Number Placeholder 5"/>
          <p:cNvSpPr>
            <a:spLocks noGrp="1"/>
          </p:cNvSpPr>
          <p:nvPr>
            <p:ph type="sldNum" sz="quarter" idx="11"/>
          </p:nvPr>
        </p:nvSpPr>
        <p:spPr/>
        <p:txBody>
          <a:bodyPr/>
          <a:lstStyle>
            <a:lvl1pPr>
              <a:defRPr/>
            </a:lvl1pPr>
          </a:lstStyle>
          <a:p>
            <a:pPr>
              <a:defRPr/>
            </a:pPr>
            <a:fld id="{53C08670-925A-D844-85D1-474FE5918A1D}" type="slidenum">
              <a:rPr lang="en-US"/>
              <a:pPr>
                <a:defRPr/>
              </a:pPr>
              <a:t>‹#›</a:t>
            </a:fld>
            <a:endParaRPr lang="en-US"/>
          </a:p>
        </p:txBody>
      </p:sp>
      <p:sp>
        <p:nvSpPr>
          <p:cNvPr id="4" name="Footer Placeholder 7"/>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1000" y="188259"/>
            <a:ext cx="7071837" cy="901700"/>
          </a:xfrm>
        </p:spPr>
        <p:txBody>
          <a:bodyPr bIns="0" anchor="b"/>
          <a:lstStyle>
            <a:lvl1pPr algn="l">
              <a:defRPr sz="3200" b="0"/>
            </a:lvl1pPr>
          </a:lstStyle>
          <a:p>
            <a:r>
              <a:rPr lang="en-US" smtClean="0"/>
              <a:t>Click to edit Master title style</a:t>
            </a:r>
            <a:endParaRPr/>
          </a:p>
        </p:txBody>
      </p:sp>
      <p:sp>
        <p:nvSpPr>
          <p:cNvPr id="3" name="Content Placeholder 2"/>
          <p:cNvSpPr>
            <a:spLocks noGrp="1"/>
          </p:cNvSpPr>
          <p:nvPr>
            <p:ph idx="1"/>
          </p:nvPr>
        </p:nvSpPr>
        <p:spPr>
          <a:xfrm>
            <a:off x="609600" y="2312988"/>
            <a:ext cx="6843713" cy="3813175"/>
          </a:xfrm>
        </p:spPr>
        <p:txBody>
          <a:bodyPr/>
          <a:lstStyle>
            <a:lvl1pPr>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366900" y="1103406"/>
            <a:ext cx="7085908" cy="841188"/>
          </a:xfrm>
        </p:spPr>
        <p:txBody>
          <a:bodyPr tIns="0" bIns="0"/>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3C701AF-6C69-4E44-A4B4-EB2BD2AFF2CB}" type="datetime1">
              <a:rPr lang="en-US"/>
              <a:pPr>
                <a:defRPr/>
              </a:pPr>
              <a:t>3/16/2011</a:t>
            </a:fld>
            <a:endParaRPr lang="en-US"/>
          </a:p>
        </p:txBody>
      </p:sp>
      <p:sp>
        <p:nvSpPr>
          <p:cNvPr id="6" name="Slide Number Placeholder 5"/>
          <p:cNvSpPr>
            <a:spLocks noGrp="1"/>
          </p:cNvSpPr>
          <p:nvPr>
            <p:ph type="sldNum" sz="quarter" idx="11"/>
          </p:nvPr>
        </p:nvSpPr>
        <p:spPr/>
        <p:txBody>
          <a:bodyPr/>
          <a:lstStyle>
            <a:lvl1pPr>
              <a:defRPr/>
            </a:lvl1pPr>
          </a:lstStyle>
          <a:p>
            <a:pPr>
              <a:defRPr/>
            </a:pPr>
            <a:fld id="{3E76EA2F-4869-AF47-BCCB-EB2F37C6FEF1}" type="slidenum">
              <a:rPr lang="en-US"/>
              <a:pPr>
                <a:defRPr/>
              </a:pPr>
              <a:t>‹#›</a:t>
            </a:fld>
            <a:endParaRPr lang="en-US"/>
          </a:p>
        </p:txBody>
      </p:sp>
      <p:sp>
        <p:nvSpPr>
          <p:cNvPr id="7" name="Footer Placeholder 7"/>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1000" y="5096435"/>
            <a:ext cx="7072313" cy="566738"/>
          </a:xfrm>
        </p:spPr>
        <p:txBody>
          <a:bodyPr anchor="b"/>
          <a:lstStyle>
            <a:lvl1pPr algn="l">
              <a:defRPr sz="3200" b="0"/>
            </a:lvl1pPr>
          </a:lstStyle>
          <a:p>
            <a:r>
              <a:rPr lang="en-US" smtClean="0"/>
              <a:t>Click to edit Master title style</a:t>
            </a:r>
            <a:endParaRPr/>
          </a:p>
        </p:txBody>
      </p:sp>
      <p:sp>
        <p:nvSpPr>
          <p:cNvPr id="3" name="Picture Placeholder 2"/>
          <p:cNvSpPr>
            <a:spLocks noGrp="1"/>
          </p:cNvSpPr>
          <p:nvPr>
            <p:ph type="pic" idx="1"/>
          </p:nvPr>
        </p:nvSpPr>
        <p:spPr>
          <a:xfrm>
            <a:off x="484093" y="443753"/>
            <a:ext cx="6970059" cy="3977640"/>
          </a:xfrm>
          <a:noFill/>
          <a:ln>
            <a:noFill/>
          </a:ln>
          <a:scene3d>
            <a:camera prst="orthographicFront"/>
            <a:lightRig rig="balanced" dir="t"/>
          </a:scene3d>
          <a:sp3d extrusionH="63500">
            <a:bevelT w="38100" h="38100" prst="softRound"/>
            <a:contourClr>
              <a:schemeClr val="bg1"/>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4" name="Text Placeholder 3"/>
          <p:cNvSpPr>
            <a:spLocks noGrp="1"/>
          </p:cNvSpPr>
          <p:nvPr>
            <p:ph type="body" sz="half" idx="2"/>
          </p:nvPr>
        </p:nvSpPr>
        <p:spPr>
          <a:xfrm>
            <a:off x="381000" y="5663173"/>
            <a:ext cx="7072313" cy="804862"/>
          </a:xfrm>
        </p:spPr>
        <p:txBody>
          <a:bodyPr lIns="109728"/>
          <a:lstStyle>
            <a:lvl1pPr marL="0" indent="0">
              <a:buNone/>
              <a:defRPr sz="15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BA05F24-0AD4-4242-B76D-A6C112B8BEF6}" type="datetime1">
              <a:rPr lang="en-US"/>
              <a:pPr>
                <a:defRPr/>
              </a:pPr>
              <a:t>3/16/2011</a:t>
            </a:fld>
            <a:endParaRPr lang="en-US"/>
          </a:p>
        </p:txBody>
      </p:sp>
      <p:sp>
        <p:nvSpPr>
          <p:cNvPr id="6" name="Slide Number Placeholder 5"/>
          <p:cNvSpPr>
            <a:spLocks noGrp="1"/>
          </p:cNvSpPr>
          <p:nvPr>
            <p:ph type="sldNum" sz="quarter" idx="11"/>
          </p:nvPr>
        </p:nvSpPr>
        <p:spPr/>
        <p:txBody>
          <a:bodyPr/>
          <a:lstStyle>
            <a:lvl1pPr>
              <a:defRPr/>
            </a:lvl1pPr>
          </a:lstStyle>
          <a:p>
            <a:pPr>
              <a:defRPr/>
            </a:pPr>
            <a:fld id="{9A462C24-912A-544C-8855-67E758BBB030}" type="slidenum">
              <a:rPr lang="en-US"/>
              <a:pPr>
                <a:defRPr/>
              </a:pPr>
              <a:t>‹#›</a:t>
            </a:fld>
            <a:endParaRPr lang="en-US"/>
          </a:p>
        </p:txBody>
      </p:sp>
      <p:sp>
        <p:nvSpPr>
          <p:cNvPr id="7" name="Footer Placeholder 7"/>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lvl1pPr>
              <a:defRPr/>
            </a:lvl1pPr>
          </a:lstStyle>
          <a:p>
            <a:pPr>
              <a:defRPr/>
            </a:pPr>
            <a:fld id="{15493474-6975-D341-811E-50B94EDD4C00}" type="datetime1">
              <a:rPr lang="en-US"/>
              <a:pPr>
                <a:defRPr/>
              </a:pPr>
              <a:t>3/16/2011</a:t>
            </a:fld>
            <a:endParaRPr lang="en-US"/>
          </a:p>
        </p:txBody>
      </p:sp>
      <p:sp>
        <p:nvSpPr>
          <p:cNvPr id="5" name="Slide Number Placeholder 5"/>
          <p:cNvSpPr>
            <a:spLocks noGrp="1"/>
          </p:cNvSpPr>
          <p:nvPr>
            <p:ph type="sldNum" sz="quarter" idx="11"/>
          </p:nvPr>
        </p:nvSpPr>
        <p:spPr/>
        <p:txBody>
          <a:bodyPr/>
          <a:lstStyle>
            <a:lvl1pPr>
              <a:defRPr/>
            </a:lvl1pPr>
          </a:lstStyle>
          <a:p>
            <a:pPr>
              <a:defRPr/>
            </a:pPr>
            <a:fld id="{74596B5D-5684-FF4C-8ED6-0AE5F7014074}" type="slidenum">
              <a:rPr lang="en-US"/>
              <a:pPr>
                <a:defRPr/>
              </a:pPr>
              <a:t>‹#›</a:t>
            </a:fld>
            <a:endParaRPr lang="en-US"/>
          </a:p>
        </p:txBody>
      </p:sp>
      <p:sp>
        <p:nvSpPr>
          <p:cNvPr id="6" name="Footer Placeholder 7"/>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9250" y="523875"/>
            <a:ext cx="7086600" cy="731838"/>
          </a:xfrm>
          <a:prstGeom prst="rect">
            <a:avLst/>
          </a:prstGeom>
        </p:spPr>
        <p:txBody>
          <a:bodyPr vert="horz" lIns="91440" tIns="45720" rIns="91440" bIns="45720" rtlCol="0" anchor="ctr">
            <a:noAutofit/>
            <a:scene3d>
              <a:camera prst="orthographicFront"/>
              <a:lightRig rig="morning" dir="t">
                <a:rot lat="0" lon="0" rev="2400000"/>
              </a:lightRig>
            </a:scene3d>
            <a:sp3d extrusionH="63500" contourW="6350">
              <a:bevelT w="19050" h="50800" prst="softRound"/>
              <a:contourClr>
                <a:schemeClr val="bg1"/>
              </a:contourClr>
            </a:sp3d>
          </a:bodyPr>
          <a:lstStyle/>
          <a:p>
            <a:r>
              <a:rPr lang="en-US" smtClean="0"/>
              <a:t>Click to edit Master title style</a:t>
            </a:r>
            <a:endParaRPr/>
          </a:p>
        </p:txBody>
      </p:sp>
      <p:sp>
        <p:nvSpPr>
          <p:cNvPr id="3" name="Text Placeholder 2"/>
          <p:cNvSpPr>
            <a:spLocks noGrp="1"/>
          </p:cNvSpPr>
          <p:nvPr>
            <p:ph type="body" idx="1"/>
          </p:nvPr>
        </p:nvSpPr>
        <p:spPr>
          <a:xfrm>
            <a:off x="349250" y="1600200"/>
            <a:ext cx="7086600" cy="4525963"/>
          </a:xfrm>
          <a:prstGeom prst="rect">
            <a:avLst/>
          </a:prstGeom>
        </p:spPr>
        <p:txBody>
          <a:bodyPr vert="horz" lIns="91440" tIns="45720" rIns="91440" bIns="45720" rtlCol="0">
            <a:normAutofit/>
            <a:scene3d>
              <a:camera prst="orthographicFront"/>
              <a:lightRig rig="threePt" dir="t"/>
            </a:scene3d>
            <a:sp3d>
              <a:contourClr>
                <a:schemeClr val="bg1"/>
              </a:contourClr>
            </a:sp3d>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rot="16200000">
            <a:off x="7562851" y="4694237"/>
            <a:ext cx="2133600" cy="365125"/>
          </a:xfrm>
          <a:prstGeom prst="rect">
            <a:avLst/>
          </a:prstGeom>
        </p:spPr>
        <p:txBody>
          <a:bodyPr vert="horz" lIns="45720" tIns="45720" rIns="45720" bIns="45720" rtlCol="0" anchor="ctr">
            <a:scene3d>
              <a:camera prst="orthographicFront"/>
              <a:lightRig rig="morning" dir="t">
                <a:rot lat="0" lon="0" rev="2400000"/>
              </a:lightRig>
            </a:scene3d>
            <a:sp3d extrusionH="6350">
              <a:bevelT w="6350" h="6350" prst="softRound"/>
              <a:contourClr>
                <a:schemeClr val="bg1"/>
              </a:contourClr>
            </a:sp3d>
          </a:bodyPr>
          <a:lstStyle>
            <a:lvl1pPr algn="l" fontAlgn="auto">
              <a:spcBef>
                <a:spcPts val="0"/>
              </a:spcBef>
              <a:spcAft>
                <a:spcPts val="0"/>
              </a:spcAft>
              <a:defRPr sz="1800">
                <a:solidFill>
                  <a:schemeClr val="tx2">
                    <a:lumMod val="40000"/>
                    <a:lumOff val="60000"/>
                  </a:schemeClr>
                </a:solidFill>
                <a:effectLst>
                  <a:outerShdw blurRad="50800" dist="12700" dir="2700000" algn="tl" rotWithShape="0">
                    <a:schemeClr val="bg1">
                      <a:alpha val="40000"/>
                    </a:schemeClr>
                  </a:outerShdw>
                </a:effectLst>
                <a:latin typeface="+mn-lt"/>
                <a:ea typeface="+mn-ea"/>
                <a:cs typeface="+mn-cs"/>
              </a:defRPr>
            </a:lvl1pPr>
          </a:lstStyle>
          <a:p>
            <a:pPr>
              <a:defRPr/>
            </a:pPr>
            <a:fld id="{D94E8075-AEBF-CB4A-BB2E-1E5CB8DDE94B}" type="datetime1">
              <a:rPr lang="en-US"/>
              <a:pPr>
                <a:defRPr/>
              </a:pPr>
              <a:t>3/16/2011</a:t>
            </a:fld>
            <a:endParaRPr lang="en-US"/>
          </a:p>
        </p:txBody>
      </p:sp>
      <p:sp>
        <p:nvSpPr>
          <p:cNvPr id="6" name="Slide Number Placeholder 5"/>
          <p:cNvSpPr>
            <a:spLocks noGrp="1"/>
          </p:cNvSpPr>
          <p:nvPr>
            <p:ph type="sldNum" sz="quarter" idx="4"/>
          </p:nvPr>
        </p:nvSpPr>
        <p:spPr>
          <a:xfrm>
            <a:off x="8040688" y="6181725"/>
            <a:ext cx="808037" cy="365125"/>
          </a:xfrm>
          <a:prstGeom prst="rect">
            <a:avLst/>
          </a:prstGeom>
        </p:spPr>
        <p:txBody>
          <a:bodyPr vert="horz" lIns="45720" tIns="45720" rIns="45720" bIns="45720" rtlCol="0" anchor="ctr">
            <a:scene3d>
              <a:camera prst="orthographicFront"/>
              <a:lightRig rig="morning" dir="t">
                <a:rot lat="0" lon="0" rev="2400000"/>
              </a:lightRig>
            </a:scene3d>
            <a:sp3d extrusionH="6350">
              <a:bevelT w="6350" h="6350" prst="softRound"/>
              <a:contourClr>
                <a:schemeClr val="bg1"/>
              </a:contourClr>
            </a:sp3d>
          </a:bodyPr>
          <a:lstStyle>
            <a:lvl1pPr algn="r" fontAlgn="auto">
              <a:spcBef>
                <a:spcPts val="0"/>
              </a:spcBef>
              <a:spcAft>
                <a:spcPts val="0"/>
              </a:spcAft>
              <a:defRPr sz="4500">
                <a:solidFill>
                  <a:schemeClr val="tx2">
                    <a:lumMod val="40000"/>
                    <a:lumOff val="60000"/>
                  </a:schemeClr>
                </a:solidFill>
                <a:effectLst>
                  <a:outerShdw blurRad="50800" dist="12700" dir="2700000" algn="tl" rotWithShape="0">
                    <a:schemeClr val="bg1">
                      <a:alpha val="40000"/>
                    </a:schemeClr>
                  </a:outerShdw>
                </a:effectLst>
                <a:latin typeface="+mn-lt"/>
                <a:ea typeface="+mn-ea"/>
                <a:cs typeface="+mn-cs"/>
              </a:defRPr>
            </a:lvl1pPr>
          </a:lstStyle>
          <a:p>
            <a:pPr>
              <a:defRPr/>
            </a:pPr>
            <a:fld id="{3CF95E2B-6F8A-BF4D-BEB1-D09326BB30BE}" type="slidenum">
              <a:rPr lang="en-US"/>
              <a:pPr>
                <a:defRPr/>
              </a:pPr>
              <a:t>‹#›</a:t>
            </a:fld>
            <a:endParaRPr lang="en-US"/>
          </a:p>
        </p:txBody>
      </p:sp>
      <p:pic>
        <p:nvPicPr>
          <p:cNvPr id="1030" name="Picture 6" descr="bevelDivider.png"/>
          <p:cNvPicPr>
            <a:picLocks noChangeAspect="1"/>
          </p:cNvPicPr>
          <p:nvPr/>
        </p:nvPicPr>
        <p:blipFill>
          <a:blip r:embed="rId13"/>
          <a:srcRect/>
          <a:stretch>
            <a:fillRect/>
          </a:stretch>
        </p:blipFill>
        <p:spPr bwMode="auto">
          <a:xfrm>
            <a:off x="7772400" y="0"/>
            <a:ext cx="106363" cy="6858000"/>
          </a:xfrm>
          <a:prstGeom prst="rect">
            <a:avLst/>
          </a:prstGeom>
          <a:noFill/>
          <a:ln w="9525">
            <a:noFill/>
            <a:miter lim="800000"/>
            <a:headEnd/>
            <a:tailEnd/>
          </a:ln>
        </p:spPr>
      </p:pic>
      <p:sp>
        <p:nvSpPr>
          <p:cNvPr id="9" name="Footer Placeholder 7"/>
          <p:cNvSpPr>
            <a:spLocks noGrp="1"/>
          </p:cNvSpPr>
          <p:nvPr>
            <p:ph type="ftr" sz="quarter" idx="3"/>
          </p:nvPr>
        </p:nvSpPr>
        <p:spPr>
          <a:xfrm rot="16200000">
            <a:off x="5770563" y="3208337"/>
            <a:ext cx="5105400" cy="365125"/>
          </a:xfrm>
          <a:prstGeom prst="rect">
            <a:avLst/>
          </a:prstGeom>
        </p:spPr>
        <p:txBody>
          <a:bodyPr vert="horz" wrap="square" lIns="45720" tIns="45720" rIns="45720" bIns="45720" numCol="1" anchor="t" anchorCtr="0" compatLnSpc="1">
            <a:prstTxWarp prst="textNoShape">
              <a:avLst/>
            </a:prstTxWarp>
            <a:noAutofit/>
          </a:bodyPr>
          <a:lstStyle>
            <a:lvl1pPr>
              <a:spcBef>
                <a:spcPts val="2400"/>
              </a:spcBef>
              <a:buClr>
                <a:schemeClr val="tx2"/>
              </a:buClr>
              <a:buSzPct val="100000"/>
              <a:buFont typeface="Wingdings 2" pitchFamily="-108" charset="2"/>
              <a:buNone/>
              <a:defRPr sz="2200" b="1">
                <a:solidFill>
                  <a:srgbClr val="7D8691"/>
                </a:solidFill>
                <a:effectLst>
                  <a:outerShdw blurRad="38100" dist="38100" dir="2700000" algn="tl">
                    <a:srgbClr val="DDDDDD"/>
                  </a:outerShdw>
                </a:effectLst>
                <a:latin typeface="Eurostile" pitchFamily="-108" charset="0"/>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spcBef>
          <a:spcPct val="0"/>
        </a:spcBef>
        <a:spcAft>
          <a:spcPct val="0"/>
        </a:spcAft>
        <a:defRPr sz="4600" kern="1200">
          <a:solidFill>
            <a:schemeClr val="tx2"/>
          </a:solidFill>
          <a:effectLst>
            <a:innerShdw blurRad="63500" dist="50800" dir="5400000">
              <a:schemeClr val="bg1">
                <a:alpha val="50000"/>
              </a:schemeClr>
            </a:innerShdw>
          </a:effectLst>
          <a:latin typeface="+mj-lt"/>
          <a:ea typeface="ＭＳ Ｐゴシック" pitchFamily="-108" charset="-128"/>
          <a:cs typeface="ＭＳ Ｐゴシック" pitchFamily="-108" charset="-128"/>
        </a:defRPr>
      </a:lvl1pPr>
      <a:lvl2pPr algn="l" rtl="0" eaLnBrk="0" fontAlgn="base" hangingPunct="0">
        <a:spcBef>
          <a:spcPct val="0"/>
        </a:spcBef>
        <a:spcAft>
          <a:spcPct val="0"/>
        </a:spcAft>
        <a:defRPr sz="4600">
          <a:solidFill>
            <a:schemeClr val="tx2"/>
          </a:solidFill>
          <a:latin typeface="Eurostile" pitchFamily="-108" charset="0"/>
          <a:ea typeface="ＭＳ Ｐゴシック" pitchFamily="-108" charset="-128"/>
          <a:cs typeface="ＭＳ Ｐゴシック" pitchFamily="-108" charset="-128"/>
        </a:defRPr>
      </a:lvl2pPr>
      <a:lvl3pPr algn="l" rtl="0" eaLnBrk="0" fontAlgn="base" hangingPunct="0">
        <a:spcBef>
          <a:spcPct val="0"/>
        </a:spcBef>
        <a:spcAft>
          <a:spcPct val="0"/>
        </a:spcAft>
        <a:defRPr sz="4600">
          <a:solidFill>
            <a:schemeClr val="tx2"/>
          </a:solidFill>
          <a:latin typeface="Eurostile" pitchFamily="-108" charset="0"/>
          <a:ea typeface="ＭＳ Ｐゴシック" pitchFamily="-108" charset="-128"/>
          <a:cs typeface="ＭＳ Ｐゴシック" pitchFamily="-108" charset="-128"/>
        </a:defRPr>
      </a:lvl3pPr>
      <a:lvl4pPr algn="l" rtl="0" eaLnBrk="0" fontAlgn="base" hangingPunct="0">
        <a:spcBef>
          <a:spcPct val="0"/>
        </a:spcBef>
        <a:spcAft>
          <a:spcPct val="0"/>
        </a:spcAft>
        <a:defRPr sz="4600">
          <a:solidFill>
            <a:schemeClr val="tx2"/>
          </a:solidFill>
          <a:latin typeface="Eurostile" pitchFamily="-108" charset="0"/>
          <a:ea typeface="ＭＳ Ｐゴシック" pitchFamily="-108" charset="-128"/>
          <a:cs typeface="ＭＳ Ｐゴシック" pitchFamily="-108" charset="-128"/>
        </a:defRPr>
      </a:lvl4pPr>
      <a:lvl5pPr algn="l" rtl="0" eaLnBrk="0" fontAlgn="base" hangingPunct="0">
        <a:spcBef>
          <a:spcPct val="0"/>
        </a:spcBef>
        <a:spcAft>
          <a:spcPct val="0"/>
        </a:spcAft>
        <a:defRPr sz="4600">
          <a:solidFill>
            <a:schemeClr val="tx2"/>
          </a:solidFill>
          <a:latin typeface="Eurostile" pitchFamily="-108" charset="0"/>
          <a:ea typeface="ＭＳ Ｐゴシック" pitchFamily="-108" charset="-128"/>
          <a:cs typeface="ＭＳ Ｐゴシック" pitchFamily="-108" charset="-128"/>
        </a:defRPr>
      </a:lvl5pPr>
      <a:lvl6pPr marL="457200" algn="l" rtl="0" fontAlgn="base">
        <a:spcBef>
          <a:spcPct val="0"/>
        </a:spcBef>
        <a:spcAft>
          <a:spcPct val="0"/>
        </a:spcAft>
        <a:defRPr sz="4600">
          <a:solidFill>
            <a:schemeClr val="tx2"/>
          </a:solidFill>
          <a:latin typeface="Eurostile" pitchFamily="-108" charset="0"/>
          <a:ea typeface="ＭＳ Ｐゴシック" pitchFamily="-108" charset="-128"/>
          <a:cs typeface="ＭＳ Ｐゴシック" pitchFamily="-108" charset="-128"/>
        </a:defRPr>
      </a:lvl6pPr>
      <a:lvl7pPr marL="914400" algn="l" rtl="0" fontAlgn="base">
        <a:spcBef>
          <a:spcPct val="0"/>
        </a:spcBef>
        <a:spcAft>
          <a:spcPct val="0"/>
        </a:spcAft>
        <a:defRPr sz="4600">
          <a:solidFill>
            <a:schemeClr val="tx2"/>
          </a:solidFill>
          <a:latin typeface="Eurostile" pitchFamily="-108" charset="0"/>
          <a:ea typeface="ＭＳ Ｐゴシック" pitchFamily="-108" charset="-128"/>
          <a:cs typeface="ＭＳ Ｐゴシック" pitchFamily="-108" charset="-128"/>
        </a:defRPr>
      </a:lvl7pPr>
      <a:lvl8pPr marL="1371600" algn="l" rtl="0" fontAlgn="base">
        <a:spcBef>
          <a:spcPct val="0"/>
        </a:spcBef>
        <a:spcAft>
          <a:spcPct val="0"/>
        </a:spcAft>
        <a:defRPr sz="4600">
          <a:solidFill>
            <a:schemeClr val="tx2"/>
          </a:solidFill>
          <a:latin typeface="Eurostile" pitchFamily="-108" charset="0"/>
          <a:ea typeface="ＭＳ Ｐゴシック" pitchFamily="-108" charset="-128"/>
          <a:cs typeface="ＭＳ Ｐゴシック" pitchFamily="-108" charset="-128"/>
        </a:defRPr>
      </a:lvl8pPr>
      <a:lvl9pPr marL="1828800" algn="l" rtl="0" fontAlgn="base">
        <a:spcBef>
          <a:spcPct val="0"/>
        </a:spcBef>
        <a:spcAft>
          <a:spcPct val="0"/>
        </a:spcAft>
        <a:defRPr sz="4600">
          <a:solidFill>
            <a:schemeClr val="tx2"/>
          </a:solidFill>
          <a:latin typeface="Eurostile" pitchFamily="-108" charset="0"/>
          <a:ea typeface="ＭＳ Ｐゴシック" pitchFamily="-108" charset="-128"/>
          <a:cs typeface="ＭＳ Ｐゴシック" pitchFamily="-108" charset="-128"/>
        </a:defRPr>
      </a:lvl9pPr>
    </p:titleStyle>
    <p:bodyStyle>
      <a:lvl1pPr marL="282575" indent="-282575" algn="l" rtl="0" eaLnBrk="0" fontAlgn="base" hangingPunct="0">
        <a:spcBef>
          <a:spcPts val="2400"/>
        </a:spcBef>
        <a:spcAft>
          <a:spcPct val="0"/>
        </a:spcAft>
        <a:buClr>
          <a:schemeClr val="tx2"/>
        </a:buClr>
        <a:buSzPct val="100000"/>
        <a:buFont typeface="Wingdings 2" pitchFamily="-108" charset="2"/>
        <a:buChar char=""/>
        <a:defRPr sz="2600" kern="1200">
          <a:solidFill>
            <a:srgbClr val="595959"/>
          </a:solidFill>
          <a:effectLst>
            <a:outerShdw blurRad="50800" dist="12700" dir="2700000" algn="tl" rotWithShape="0">
              <a:schemeClr val="bg1">
                <a:alpha val="40000"/>
              </a:schemeClr>
            </a:outerShdw>
          </a:effectLst>
          <a:latin typeface="+mn-lt"/>
          <a:ea typeface="ＭＳ Ｐゴシック" pitchFamily="-108" charset="-128"/>
          <a:cs typeface="ＭＳ Ｐゴシック" pitchFamily="-108" charset="-128"/>
        </a:defRPr>
      </a:lvl1pPr>
      <a:lvl2pPr marL="577850" indent="-295275" algn="l" rtl="0" eaLnBrk="0" fontAlgn="base" hangingPunct="0">
        <a:spcBef>
          <a:spcPts val="600"/>
        </a:spcBef>
        <a:spcAft>
          <a:spcPct val="0"/>
        </a:spcAft>
        <a:buClr>
          <a:srgbClr val="7D8691"/>
        </a:buClr>
        <a:buSzPct val="100000"/>
        <a:buFont typeface="Wingdings 2" pitchFamily="-108" charset="2"/>
        <a:buChar char=""/>
        <a:defRPr sz="2400" kern="1200">
          <a:solidFill>
            <a:srgbClr val="595959"/>
          </a:solidFill>
          <a:effectLst>
            <a:outerShdw blurRad="50800" dist="12700" dir="2700000" algn="tl" rotWithShape="0">
              <a:schemeClr val="bg1">
                <a:alpha val="40000"/>
              </a:schemeClr>
            </a:outerShdw>
          </a:effectLst>
          <a:latin typeface="+mn-lt"/>
          <a:ea typeface="ＭＳ Ｐゴシック" pitchFamily="-108" charset="-128"/>
          <a:cs typeface="+mn-cs"/>
        </a:defRPr>
      </a:lvl2pPr>
      <a:lvl3pPr marL="860425" indent="-282575" algn="l" rtl="0" eaLnBrk="0" fontAlgn="base" hangingPunct="0">
        <a:spcBef>
          <a:spcPts val="600"/>
        </a:spcBef>
        <a:spcAft>
          <a:spcPct val="0"/>
        </a:spcAft>
        <a:buClr>
          <a:schemeClr val="tx2"/>
        </a:buClr>
        <a:buSzPct val="100000"/>
        <a:buFont typeface="Wingdings 2" pitchFamily="-108" charset="2"/>
        <a:buChar char=""/>
        <a:defRPr sz="2200" kern="1200">
          <a:solidFill>
            <a:srgbClr val="595959"/>
          </a:solidFill>
          <a:effectLst>
            <a:outerShdw blurRad="50800" dist="12700" dir="2700000" algn="tl" rotWithShape="0">
              <a:schemeClr val="bg1">
                <a:alpha val="40000"/>
              </a:schemeClr>
            </a:outerShdw>
          </a:effectLst>
          <a:latin typeface="+mn-lt"/>
          <a:ea typeface="ＭＳ Ｐゴシック" pitchFamily="-108" charset="-128"/>
          <a:cs typeface="+mn-cs"/>
        </a:defRPr>
      </a:lvl3pPr>
      <a:lvl4pPr marL="1143000" indent="-282575" algn="l" rtl="0" eaLnBrk="0" fontAlgn="base" hangingPunct="0">
        <a:spcBef>
          <a:spcPts val="600"/>
        </a:spcBef>
        <a:spcAft>
          <a:spcPct val="0"/>
        </a:spcAft>
        <a:buClr>
          <a:srgbClr val="7D8691"/>
        </a:buClr>
        <a:buSzPct val="100000"/>
        <a:buFont typeface="Wingdings 2" pitchFamily="-108" charset="2"/>
        <a:buChar char=""/>
        <a:defRPr sz="2000" kern="1200">
          <a:solidFill>
            <a:srgbClr val="595959"/>
          </a:solidFill>
          <a:effectLst>
            <a:outerShdw blurRad="50800" dist="12700" dir="2700000" algn="tl" rotWithShape="0">
              <a:schemeClr val="bg1">
                <a:alpha val="40000"/>
              </a:schemeClr>
            </a:outerShdw>
          </a:effectLst>
          <a:latin typeface="+mn-lt"/>
          <a:ea typeface="ＭＳ Ｐゴシック" pitchFamily="-108" charset="-128"/>
          <a:cs typeface="+mn-cs"/>
        </a:defRPr>
      </a:lvl4pPr>
      <a:lvl5pPr marL="1425575" indent="-282575" algn="l" rtl="0" eaLnBrk="0" fontAlgn="base" hangingPunct="0">
        <a:spcBef>
          <a:spcPts val="600"/>
        </a:spcBef>
        <a:spcAft>
          <a:spcPct val="0"/>
        </a:spcAft>
        <a:buClr>
          <a:schemeClr val="tx2"/>
        </a:buClr>
        <a:buSzPct val="100000"/>
        <a:buFont typeface="Wingdings 2" pitchFamily="-108" charset="2"/>
        <a:buChar char=""/>
        <a:defRPr sz="2000" kern="1200">
          <a:solidFill>
            <a:srgbClr val="595959"/>
          </a:solidFill>
          <a:effectLst>
            <a:outerShdw blurRad="50800" dist="12700" dir="2700000" algn="tl" rotWithShape="0">
              <a:schemeClr val="bg1">
                <a:alpha val="40000"/>
              </a:schemeClr>
            </a:outerShdw>
          </a:effectLst>
          <a:latin typeface="+mn-lt"/>
          <a:ea typeface="ＭＳ Ｐゴシック" pitchFamily="-108"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5760" y="1066800"/>
            <a:ext cx="6797040" cy="3005328"/>
          </a:xfrm>
        </p:spPr>
        <p:txBody>
          <a:bodyPr/>
          <a:lstStyle/>
          <a:p>
            <a:pPr fontAlgn="auto">
              <a:spcAft>
                <a:spcPts val="0"/>
              </a:spcAft>
              <a:defRPr/>
            </a:pPr>
            <a:r>
              <a:rPr lang="en-US" dirty="0" smtClean="0"/>
              <a:t>Sitting with the Sage: Strength, Resilience and Wisdom in therapy with Older Adults</a:t>
            </a:r>
            <a:endParaRPr lang="en-US" dirty="0"/>
          </a:p>
        </p:txBody>
      </p:sp>
      <p:sp>
        <p:nvSpPr>
          <p:cNvPr id="3" name="Subtitle 2"/>
          <p:cNvSpPr>
            <a:spLocks noGrp="1"/>
          </p:cNvSpPr>
          <p:nvPr>
            <p:ph type="subTitle" idx="1"/>
          </p:nvPr>
        </p:nvSpPr>
        <p:spPr>
          <a:xfrm>
            <a:off x="365760" y="4956048"/>
            <a:ext cx="6035040" cy="1139952"/>
          </a:xfrm>
        </p:spPr>
        <p:txBody>
          <a:bodyPr/>
          <a:lstStyle/>
          <a:p>
            <a:pPr eaLnBrk="1" fontAlgn="auto" hangingPunct="1">
              <a:spcAft>
                <a:spcPts val="0"/>
              </a:spcAft>
              <a:buFont typeface="Wingdings 2" pitchFamily="18" charset="2"/>
              <a:buNone/>
              <a:defRPr/>
            </a:pPr>
            <a:r>
              <a:rPr lang="en-US" dirty="0" smtClean="0"/>
              <a:t>Stephanie Allison &amp; Louise Woolf</a:t>
            </a:r>
          </a:p>
          <a:p>
            <a:pPr eaLnBrk="1" fontAlgn="auto" hangingPunct="1">
              <a:spcAft>
                <a:spcPts val="0"/>
              </a:spcAft>
              <a:buFont typeface="Wingdings 2" pitchFamily="18" charset="2"/>
              <a:buNone/>
              <a:defRPr/>
            </a:pPr>
            <a:r>
              <a:rPr lang="en-US" dirty="0" smtClean="0"/>
              <a:t>Workshop presented at NZCCP Conference, Auckland, March 2011</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p:cNvSpPr>
          <p:nvPr>
            <p:ph type="title"/>
          </p:nvPr>
        </p:nvSpPr>
        <p:spPr bwMode="auto"/>
        <p:txBody>
          <a:bodyPr wrap="square" numCol="1" anchorCtr="0" compatLnSpc="1">
            <a:prstTxWarp prst="textNoShape">
              <a:avLst/>
            </a:prstTxWarp>
          </a:bodyPr>
          <a:lstStyle/>
          <a:p>
            <a:pPr eaLnBrk="1" hangingPunct="1">
              <a:defRPr/>
            </a:pPr>
            <a:r>
              <a:rPr lang="en-US" sz="3200">
                <a:effectLst/>
              </a:rPr>
              <a:t>T: What does wise mean, Mana?</a:t>
            </a:r>
          </a:p>
        </p:txBody>
      </p:sp>
      <p:sp>
        <p:nvSpPr>
          <p:cNvPr id="129027" name="Rectangle 3"/>
          <p:cNvSpPr>
            <a:spLocks noGrp="1"/>
          </p:cNvSpPr>
          <p:nvPr>
            <p:ph type="body" idx="1"/>
          </p:nvPr>
        </p:nvSpPr>
        <p:spPr bwMode="auto"/>
        <p:txBody>
          <a:bodyPr wrap="square" numCol="1" anchor="t" anchorCtr="0" compatLnSpc="1">
            <a:prstTxWarp prst="textNoShape">
              <a:avLst/>
            </a:prstTxWarp>
            <a:normAutofit lnSpcReduction="10000"/>
          </a:bodyPr>
          <a:lstStyle/>
          <a:p>
            <a:pPr eaLnBrk="1" hangingPunct="1">
              <a:defRPr/>
            </a:pPr>
            <a:r>
              <a:rPr lang="en-US">
                <a:effectLst/>
              </a:rPr>
              <a:t>M: (Thinks hard, then..) It means knowing the right thing to do</a:t>
            </a:r>
          </a:p>
          <a:p>
            <a:pPr eaLnBrk="1" hangingPunct="1">
              <a:defRPr/>
            </a:pPr>
            <a:r>
              <a:rPr lang="en-US">
                <a:effectLst/>
              </a:rPr>
              <a:t>T: Who is wise, Mana?</a:t>
            </a:r>
          </a:p>
          <a:p>
            <a:pPr eaLnBrk="1" hangingPunct="1">
              <a:defRPr/>
            </a:pPr>
            <a:r>
              <a:rPr lang="en-US">
                <a:effectLst/>
              </a:rPr>
              <a:t>M: Well, Mummy and Daddy are wise, Granny and Pops are wise, Mana and Grandpa are wise</a:t>
            </a:r>
          </a:p>
          <a:p>
            <a:pPr eaLnBrk="1" hangingPunct="1">
              <a:defRPr/>
            </a:pPr>
            <a:r>
              <a:rPr lang="en-US">
                <a:effectLst/>
              </a:rPr>
              <a:t>T: I think I am a little bit wise, too</a:t>
            </a:r>
          </a:p>
          <a:p>
            <a:pPr eaLnBrk="1" hangingPunct="1">
              <a:defRPr/>
            </a:pPr>
            <a:r>
              <a:rPr lang="en-US">
                <a:effectLst/>
              </a:rPr>
              <a:t>(and maybe he is – he knows the limitations of his wisdom…)</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624" y="524435"/>
            <a:ext cx="7086600" cy="731838"/>
          </a:xfrm>
        </p:spPr>
        <p:txBody>
          <a:bodyPr/>
          <a:lstStyle/>
          <a:p>
            <a:pPr eaLnBrk="1" fontAlgn="auto" hangingPunct="1">
              <a:spcAft>
                <a:spcPts val="0"/>
              </a:spcAft>
              <a:defRPr/>
            </a:pPr>
            <a:r>
              <a:rPr lang="en-US" dirty="0" smtClean="0">
                <a:ea typeface="+mj-ea"/>
                <a:cs typeface="+mj-cs"/>
              </a:rPr>
              <a:t>Wisdom Traditions:</a:t>
            </a:r>
            <a:endParaRPr lang="en-US" dirty="0">
              <a:ea typeface="+mj-ea"/>
              <a:cs typeface="+mj-cs"/>
            </a:endParaRPr>
          </a:p>
        </p:txBody>
      </p:sp>
      <p:sp>
        <p:nvSpPr>
          <p:cNvPr id="3" name="Content Placeholder 2"/>
          <p:cNvSpPr>
            <a:spLocks noGrp="1"/>
          </p:cNvSpPr>
          <p:nvPr>
            <p:ph idx="1"/>
          </p:nvPr>
        </p:nvSpPr>
        <p:spPr>
          <a:xfrm>
            <a:off x="349624" y="1600200"/>
            <a:ext cx="7086600" cy="4525963"/>
          </a:xfrm>
        </p:spPr>
        <p:txBody>
          <a:bodyPr/>
          <a:lstStyle/>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Early concepts of wisdom</a:t>
            </a:r>
          </a:p>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Greek Goddess of Wisdom – Sophia</a:t>
            </a:r>
          </a:p>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Socrates</a:t>
            </a:r>
          </a:p>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Aesop’s Fables</a:t>
            </a:r>
          </a:p>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Plato</a:t>
            </a:r>
            <a:endParaRPr lang="en-US" dirty="0">
              <a:solidFill>
                <a:schemeClr val="tx1">
                  <a:lumMod val="65000"/>
                  <a:lumOff val="35000"/>
                </a:schemeClr>
              </a:solidFill>
              <a:ea typeface="+mn-ea"/>
              <a:cs typeface="+mn-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624" y="524435"/>
            <a:ext cx="7086600" cy="731838"/>
          </a:xfrm>
        </p:spPr>
        <p:txBody>
          <a:bodyPr/>
          <a:lstStyle/>
          <a:p>
            <a:pPr eaLnBrk="1" fontAlgn="auto" hangingPunct="1">
              <a:spcAft>
                <a:spcPts val="0"/>
              </a:spcAft>
              <a:defRPr/>
            </a:pPr>
            <a:r>
              <a:rPr lang="en-US" dirty="0" smtClean="0"/>
              <a:t>Wisdom Traditions:</a:t>
            </a:r>
            <a:endParaRPr lang="en-US" dirty="0">
              <a:ea typeface="+mj-ea"/>
              <a:cs typeface="+mj-cs"/>
            </a:endParaRPr>
          </a:p>
        </p:txBody>
      </p:sp>
      <p:sp>
        <p:nvSpPr>
          <p:cNvPr id="3" name="Content Placeholder 2"/>
          <p:cNvSpPr>
            <a:spLocks noGrp="1"/>
          </p:cNvSpPr>
          <p:nvPr>
            <p:ph idx="1"/>
          </p:nvPr>
        </p:nvSpPr>
        <p:spPr>
          <a:xfrm>
            <a:off x="349624" y="1600200"/>
            <a:ext cx="7086600" cy="4525963"/>
          </a:xfrm>
        </p:spPr>
        <p:txBody>
          <a:bodyPr/>
          <a:lstStyle/>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Sophia – the Greek word for wisdom</a:t>
            </a:r>
          </a:p>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Ancient Greeks associated wisdom with virtue</a:t>
            </a:r>
          </a:p>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Philosophy – meaning the love of wisdom</a:t>
            </a:r>
          </a:p>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Personified in the goddess Sophia</a:t>
            </a:r>
          </a:p>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Found throughout the Bible, often associated with King Solomon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624" y="524435"/>
            <a:ext cx="7086600" cy="731838"/>
          </a:xfrm>
        </p:spPr>
        <p:txBody>
          <a:bodyPr/>
          <a:lstStyle/>
          <a:p>
            <a:pPr eaLnBrk="1" fontAlgn="auto" hangingPunct="1">
              <a:spcAft>
                <a:spcPts val="0"/>
              </a:spcAft>
              <a:defRPr/>
            </a:pPr>
            <a:r>
              <a:rPr lang="en-US" dirty="0" smtClean="0"/>
              <a:t>Wisdom Traditions:</a:t>
            </a:r>
            <a:endParaRPr lang="en-US" dirty="0">
              <a:ea typeface="+mj-ea"/>
              <a:cs typeface="+mj-cs"/>
            </a:endParaRPr>
          </a:p>
        </p:txBody>
      </p:sp>
      <p:sp>
        <p:nvSpPr>
          <p:cNvPr id="3" name="Content Placeholder 2"/>
          <p:cNvSpPr>
            <a:spLocks noGrp="1"/>
          </p:cNvSpPr>
          <p:nvPr>
            <p:ph idx="1"/>
          </p:nvPr>
        </p:nvSpPr>
        <p:spPr>
          <a:xfrm>
            <a:off x="349624" y="1600200"/>
            <a:ext cx="7086600" cy="4525963"/>
          </a:xfrm>
        </p:spPr>
        <p:txBody>
          <a:bodyPr/>
          <a:lstStyle/>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Plato – mentions the virtue of wisdom, as knowledge about the Good and the courage to act accordingly.  The Good for Plato– involving perfect ideas of good government, love, friendship, community, and a right relationship with the Divine.</a:t>
            </a:r>
          </a:p>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Socrates – only claimed that he did not know, and of this he was certain – and showed contradictions in claims of others</a:t>
            </a:r>
            <a:endParaRPr lang="en-US" dirty="0">
              <a:solidFill>
                <a:schemeClr val="tx1">
                  <a:lumMod val="65000"/>
                  <a:lumOff val="35000"/>
                </a:schemeClr>
              </a:solidFill>
              <a:ea typeface="+mn-ea"/>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624" y="524435"/>
            <a:ext cx="7086600" cy="731838"/>
          </a:xfrm>
        </p:spPr>
        <p:txBody>
          <a:bodyPr/>
          <a:lstStyle/>
          <a:p>
            <a:pPr eaLnBrk="1" fontAlgn="auto" hangingPunct="1">
              <a:spcAft>
                <a:spcPts val="0"/>
              </a:spcAft>
              <a:defRPr/>
            </a:pPr>
            <a:r>
              <a:rPr lang="en-US" dirty="0" smtClean="0"/>
              <a:t>Wisdom Traditions:</a:t>
            </a:r>
            <a:endParaRPr lang="en-US" dirty="0">
              <a:ea typeface="+mj-ea"/>
              <a:cs typeface="+mj-cs"/>
            </a:endParaRPr>
          </a:p>
        </p:txBody>
      </p:sp>
      <p:sp>
        <p:nvSpPr>
          <p:cNvPr id="3" name="Content Placeholder 2"/>
          <p:cNvSpPr>
            <a:spLocks noGrp="1"/>
          </p:cNvSpPr>
          <p:nvPr>
            <p:ph idx="1"/>
          </p:nvPr>
        </p:nvSpPr>
        <p:spPr>
          <a:xfrm>
            <a:off x="349624" y="1600200"/>
            <a:ext cx="7086600" cy="4525963"/>
          </a:xfrm>
        </p:spPr>
        <p:txBody>
          <a:bodyPr>
            <a:normAutofit fontScale="85000" lnSpcReduction="20000"/>
          </a:bodyPr>
          <a:lstStyle/>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In the Bible – Books of Wisdom – include Ecclesiastes, Proverbs, Song of Solomon, Job, Psalms.</a:t>
            </a:r>
          </a:p>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Proverbs – pithy sayings – holding truth, knowledge, learning</a:t>
            </a:r>
          </a:p>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Proverbs – “for attaining wisdom and discipline; for understanding and words of insight…”</a:t>
            </a:r>
          </a:p>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“The fear of the Lord is the beginning of knowledge, but fools despise wisdom and discipline.”</a:t>
            </a:r>
          </a:p>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“Wisdom is supreme, therefore get wisdom. Though it cost all you have, get understanding.”</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624" y="524435"/>
            <a:ext cx="7086600" cy="731838"/>
          </a:xfrm>
        </p:spPr>
        <p:txBody>
          <a:bodyPr/>
          <a:lstStyle/>
          <a:p>
            <a:pPr eaLnBrk="1" fontAlgn="auto" hangingPunct="1">
              <a:spcAft>
                <a:spcPts val="0"/>
              </a:spcAft>
              <a:defRPr/>
            </a:pPr>
            <a:r>
              <a:rPr lang="en-US" dirty="0" smtClean="0"/>
              <a:t>Wisdom Traditions:</a:t>
            </a:r>
            <a:endParaRPr lang="en-US" dirty="0">
              <a:ea typeface="+mj-ea"/>
              <a:cs typeface="+mj-cs"/>
            </a:endParaRPr>
          </a:p>
        </p:txBody>
      </p:sp>
      <p:sp>
        <p:nvSpPr>
          <p:cNvPr id="3" name="Content Placeholder 2"/>
          <p:cNvSpPr>
            <a:spLocks noGrp="1"/>
          </p:cNvSpPr>
          <p:nvPr>
            <p:ph idx="1"/>
          </p:nvPr>
        </p:nvSpPr>
        <p:spPr>
          <a:xfrm>
            <a:off x="349624" y="1600200"/>
            <a:ext cx="7086600" cy="4525963"/>
          </a:xfrm>
        </p:spPr>
        <p:txBody>
          <a:bodyPr>
            <a:normAutofit lnSpcReduction="10000"/>
          </a:bodyPr>
          <a:lstStyle/>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An Inuit Elder – said – “ a person becomes wise when they can see what needs to be done and do it successfully without being told what to do.”</a:t>
            </a:r>
          </a:p>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Holistic – believe that wise people sense, work with and align themselves and others to life – appreciating the fundamental interconnectedness of life</a:t>
            </a:r>
          </a:p>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It Taoism, practical wisdom is described as knowing what to say and when to say it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624" y="524435"/>
            <a:ext cx="7086600" cy="731838"/>
          </a:xfrm>
        </p:spPr>
        <p:txBody>
          <a:bodyPr/>
          <a:lstStyle/>
          <a:p>
            <a:pPr eaLnBrk="1" fontAlgn="auto" hangingPunct="1">
              <a:spcAft>
                <a:spcPts val="0"/>
              </a:spcAft>
              <a:defRPr/>
            </a:pPr>
            <a:r>
              <a:rPr lang="en-US" dirty="0" smtClean="0"/>
              <a:t>Wisdom Traditions:</a:t>
            </a:r>
            <a:endParaRPr lang="en-US" dirty="0">
              <a:ea typeface="+mj-ea"/>
              <a:cs typeface="+mj-cs"/>
            </a:endParaRPr>
          </a:p>
        </p:txBody>
      </p:sp>
      <p:sp>
        <p:nvSpPr>
          <p:cNvPr id="3" name="Content Placeholder 2"/>
          <p:cNvSpPr>
            <a:spLocks noGrp="1"/>
          </p:cNvSpPr>
          <p:nvPr>
            <p:ph idx="1"/>
          </p:nvPr>
        </p:nvSpPr>
        <p:spPr>
          <a:xfrm>
            <a:off x="349624" y="1600200"/>
            <a:ext cx="7086600" cy="4525963"/>
          </a:xfrm>
        </p:spPr>
        <p:txBody>
          <a:bodyPr/>
          <a:lstStyle/>
          <a:p>
            <a:pPr eaLnBrk="1" fontAlgn="auto" hangingPunct="1">
              <a:spcAft>
                <a:spcPts val="0"/>
              </a:spcAft>
              <a:buFont typeface="Wingdings 2" pitchFamily="18" charset="2"/>
              <a:buChar char=""/>
              <a:defRPr/>
            </a:pPr>
            <a:endParaRPr lang="en-US" dirty="0" smtClean="0">
              <a:solidFill>
                <a:schemeClr val="tx1">
                  <a:lumMod val="65000"/>
                  <a:lumOff val="35000"/>
                </a:schemeClr>
              </a:solidFill>
              <a:ea typeface="+mn-ea"/>
              <a:cs typeface="+mn-cs"/>
            </a:endParaRPr>
          </a:p>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Nicholas Maxwell – a modern philosopher – argues that the basic aim of academic inquiry should be to seek and promote wisdom. Wisdom is understood as the capacity to realize what is of value in life for oneself and others.</a:t>
            </a:r>
          </a:p>
          <a:p>
            <a:pPr eaLnBrk="1" fontAlgn="auto" hangingPunct="1">
              <a:spcAft>
                <a:spcPts val="0"/>
              </a:spcAft>
              <a:buFont typeface="Wingdings 2" pitchFamily="18" charset="2"/>
              <a:buNone/>
              <a:defRPr/>
            </a:pPr>
            <a:endParaRPr lang="en-US" dirty="0">
              <a:solidFill>
                <a:schemeClr val="tx1">
                  <a:lumMod val="65000"/>
                  <a:lumOff val="35000"/>
                </a:schemeClr>
              </a:solidFill>
              <a:ea typeface="+mn-ea"/>
              <a:cs typeface="+mn-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624" y="524435"/>
            <a:ext cx="7086600" cy="731838"/>
          </a:xfrm>
        </p:spPr>
        <p:txBody>
          <a:bodyPr/>
          <a:lstStyle/>
          <a:p>
            <a:pPr eaLnBrk="1" fontAlgn="auto" hangingPunct="1">
              <a:spcAft>
                <a:spcPts val="0"/>
              </a:spcAft>
              <a:defRPr/>
            </a:pPr>
            <a:r>
              <a:rPr lang="en-US" dirty="0" smtClean="0"/>
              <a:t>Wisdom Traditions:</a:t>
            </a:r>
            <a:endParaRPr lang="en-US" dirty="0">
              <a:ea typeface="+mj-ea"/>
              <a:cs typeface="+mj-cs"/>
            </a:endParaRPr>
          </a:p>
        </p:txBody>
      </p:sp>
      <p:sp>
        <p:nvSpPr>
          <p:cNvPr id="3" name="Content Placeholder 2"/>
          <p:cNvSpPr>
            <a:spLocks noGrp="1"/>
          </p:cNvSpPr>
          <p:nvPr>
            <p:ph idx="1"/>
          </p:nvPr>
        </p:nvSpPr>
        <p:spPr>
          <a:xfrm>
            <a:off x="349624" y="1600200"/>
            <a:ext cx="7086600" cy="4525963"/>
          </a:xfrm>
        </p:spPr>
        <p:txBody>
          <a:bodyPr/>
          <a:lstStyle/>
          <a:p>
            <a:pPr eaLnBrk="1" fontAlgn="auto" hangingPunct="1">
              <a:spcAft>
                <a:spcPts val="0"/>
              </a:spcAft>
              <a:buFont typeface="Wingdings 2" pitchFamily="18" charset="2"/>
              <a:buNone/>
              <a:defRPr/>
            </a:pPr>
            <a:r>
              <a:rPr lang="en-US" dirty="0" smtClean="0">
                <a:solidFill>
                  <a:schemeClr val="tx1">
                    <a:lumMod val="65000"/>
                    <a:lumOff val="35000"/>
                  </a:schemeClr>
                </a:solidFill>
                <a:ea typeface="+mn-ea"/>
                <a:cs typeface="+mn-cs"/>
              </a:rPr>
              <a:t>Two wisdom traditions exist (Rice, 1958) – Contemplative and Prudential. </a:t>
            </a:r>
          </a:p>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Contemplative traditions (such as monastic) emphasize meditation on one’s experience as a pathway to the divine</a:t>
            </a:r>
          </a:p>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Prudential traditions recognize the judicious and purposeful application of knowledge that is valued in society</a:t>
            </a:r>
          </a:p>
          <a:p>
            <a:pPr eaLnBrk="1" fontAlgn="auto" hangingPunct="1">
              <a:spcAft>
                <a:spcPts val="0"/>
              </a:spcAft>
              <a:buFont typeface="Wingdings 2" pitchFamily="18" charset="2"/>
              <a:buChar char=""/>
              <a:defRPr/>
            </a:pPr>
            <a:endParaRPr lang="en-US" dirty="0">
              <a:solidFill>
                <a:schemeClr val="tx1">
                  <a:lumMod val="65000"/>
                  <a:lumOff val="35000"/>
                </a:schemeClr>
              </a:solidFill>
              <a:ea typeface="+mn-ea"/>
              <a:cs typeface="+mn-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624" y="524435"/>
            <a:ext cx="7086600" cy="731838"/>
          </a:xfrm>
        </p:spPr>
        <p:txBody>
          <a:bodyPr/>
          <a:lstStyle/>
          <a:p>
            <a:pPr eaLnBrk="1" fontAlgn="auto" hangingPunct="1">
              <a:spcAft>
                <a:spcPts val="0"/>
              </a:spcAft>
              <a:defRPr/>
            </a:pPr>
            <a:r>
              <a:rPr lang="en-US" dirty="0" smtClean="0"/>
              <a:t>Wisdom Traditions:</a:t>
            </a:r>
            <a:endParaRPr lang="en-US" dirty="0">
              <a:ea typeface="+mj-ea"/>
              <a:cs typeface="+mj-cs"/>
            </a:endParaRPr>
          </a:p>
        </p:txBody>
      </p:sp>
      <p:sp>
        <p:nvSpPr>
          <p:cNvPr id="3" name="Content Placeholder 2"/>
          <p:cNvSpPr>
            <a:spLocks noGrp="1"/>
          </p:cNvSpPr>
          <p:nvPr>
            <p:ph idx="1"/>
          </p:nvPr>
        </p:nvSpPr>
        <p:spPr>
          <a:xfrm>
            <a:off x="349624" y="1600200"/>
            <a:ext cx="7086600" cy="4525963"/>
          </a:xfrm>
        </p:spPr>
        <p:txBody>
          <a:bodyPr/>
          <a:lstStyle/>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According to Confucius, wisdom can be learned by </a:t>
            </a:r>
          </a:p>
          <a:p>
            <a:pPr lvl="1" eaLnBrk="1" fontAlgn="auto" hangingPunct="1">
              <a:spcAft>
                <a:spcPts val="0"/>
              </a:spcAft>
              <a:buClr>
                <a:schemeClr val="tx2">
                  <a:lumMod val="60000"/>
                  <a:lumOff val="40000"/>
                </a:schemeClr>
              </a:buClr>
              <a:buFont typeface="Wingdings 2" pitchFamily="18" charset="2"/>
              <a:buChar char=""/>
              <a:defRPr/>
            </a:pPr>
            <a:r>
              <a:rPr lang="en-US" dirty="0" smtClean="0">
                <a:solidFill>
                  <a:schemeClr val="tx1">
                    <a:lumMod val="65000"/>
                    <a:lumOff val="35000"/>
                  </a:schemeClr>
                </a:solidFill>
                <a:ea typeface="+mn-ea"/>
              </a:rPr>
              <a:t>Reflection (the noblest)</a:t>
            </a:r>
          </a:p>
          <a:p>
            <a:pPr lvl="1" eaLnBrk="1" fontAlgn="auto" hangingPunct="1">
              <a:spcAft>
                <a:spcPts val="0"/>
              </a:spcAft>
              <a:buClr>
                <a:schemeClr val="tx2">
                  <a:lumMod val="60000"/>
                  <a:lumOff val="40000"/>
                </a:schemeClr>
              </a:buClr>
              <a:buFont typeface="Wingdings 2" pitchFamily="18" charset="2"/>
              <a:buChar char=""/>
              <a:defRPr/>
            </a:pPr>
            <a:r>
              <a:rPr lang="en-US" dirty="0" smtClean="0">
                <a:solidFill>
                  <a:schemeClr val="tx1">
                    <a:lumMod val="65000"/>
                    <a:lumOff val="35000"/>
                  </a:schemeClr>
                </a:solidFill>
                <a:ea typeface="+mn-ea"/>
              </a:rPr>
              <a:t>Imitation (the easiest)</a:t>
            </a:r>
          </a:p>
          <a:p>
            <a:pPr lvl="1" eaLnBrk="1" fontAlgn="auto" hangingPunct="1">
              <a:spcAft>
                <a:spcPts val="0"/>
              </a:spcAft>
              <a:buClr>
                <a:schemeClr val="tx2">
                  <a:lumMod val="60000"/>
                  <a:lumOff val="40000"/>
                </a:schemeClr>
              </a:buClr>
              <a:buFont typeface="Wingdings 2" pitchFamily="18" charset="2"/>
              <a:buChar char=""/>
              <a:defRPr/>
            </a:pPr>
            <a:r>
              <a:rPr lang="en-US" dirty="0" smtClean="0">
                <a:solidFill>
                  <a:schemeClr val="tx1">
                    <a:lumMod val="65000"/>
                    <a:lumOff val="35000"/>
                  </a:schemeClr>
                </a:solidFill>
                <a:ea typeface="+mn-ea"/>
              </a:rPr>
              <a:t>Experience (the bitterest)</a:t>
            </a:r>
          </a:p>
          <a:p>
            <a:pPr lvl="1" eaLnBrk="1" fontAlgn="auto" hangingPunct="1">
              <a:spcAft>
                <a:spcPts val="0"/>
              </a:spcAft>
              <a:buClr>
                <a:schemeClr val="tx2">
                  <a:lumMod val="60000"/>
                  <a:lumOff val="40000"/>
                </a:schemeClr>
              </a:buClr>
              <a:buFont typeface="Wingdings 2" pitchFamily="18" charset="2"/>
              <a:buNone/>
              <a:defRPr/>
            </a:pPr>
            <a:r>
              <a:rPr lang="en-US" dirty="0" smtClean="0">
                <a:solidFill>
                  <a:schemeClr val="tx1">
                    <a:lumMod val="65000"/>
                    <a:lumOff val="35000"/>
                  </a:schemeClr>
                </a:solidFill>
                <a:ea typeface="+mn-ea"/>
              </a:rPr>
              <a:t>Wisdom is not “told” by self unless asked for by another – it is ‘sought’</a:t>
            </a:r>
            <a:endParaRPr lang="en-US" dirty="0">
              <a:solidFill>
                <a:schemeClr val="tx1">
                  <a:lumMod val="65000"/>
                  <a:lumOff val="35000"/>
                </a:schemeClr>
              </a:solidFill>
              <a:ea typeface="+mn-ea"/>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624" y="524435"/>
            <a:ext cx="7086600" cy="731838"/>
          </a:xfrm>
        </p:spPr>
        <p:txBody>
          <a:bodyPr/>
          <a:lstStyle/>
          <a:p>
            <a:pPr eaLnBrk="1" fontAlgn="auto" hangingPunct="1">
              <a:spcAft>
                <a:spcPts val="0"/>
              </a:spcAft>
              <a:defRPr/>
            </a:pPr>
            <a:r>
              <a:rPr lang="en-US" dirty="0" smtClean="0"/>
              <a:t>Wisdom Traditions:</a:t>
            </a:r>
            <a:endParaRPr lang="en-US" dirty="0">
              <a:ea typeface="+mj-ea"/>
              <a:cs typeface="+mj-cs"/>
            </a:endParaRPr>
          </a:p>
        </p:txBody>
      </p:sp>
      <p:sp>
        <p:nvSpPr>
          <p:cNvPr id="3" name="Content Placeholder 2"/>
          <p:cNvSpPr>
            <a:spLocks noGrp="1"/>
          </p:cNvSpPr>
          <p:nvPr>
            <p:ph idx="1"/>
          </p:nvPr>
        </p:nvSpPr>
        <p:spPr>
          <a:xfrm>
            <a:off x="349624" y="1600200"/>
            <a:ext cx="7086600" cy="4525963"/>
          </a:xfrm>
        </p:spPr>
        <p:txBody>
          <a:bodyPr/>
          <a:lstStyle/>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Buddhist scriptures teach that a wise person is endowed with</a:t>
            </a:r>
          </a:p>
          <a:p>
            <a:pPr lvl="1" eaLnBrk="1" fontAlgn="auto" hangingPunct="1">
              <a:spcAft>
                <a:spcPts val="0"/>
              </a:spcAft>
              <a:buClr>
                <a:schemeClr val="tx2">
                  <a:lumMod val="60000"/>
                  <a:lumOff val="40000"/>
                </a:schemeClr>
              </a:buClr>
              <a:buFont typeface="Wingdings 2" pitchFamily="18" charset="2"/>
              <a:buChar char=""/>
              <a:defRPr/>
            </a:pPr>
            <a:r>
              <a:rPr lang="en-US" dirty="0" smtClean="0">
                <a:solidFill>
                  <a:schemeClr val="tx1">
                    <a:lumMod val="65000"/>
                    <a:lumOff val="35000"/>
                  </a:schemeClr>
                </a:solidFill>
                <a:ea typeface="+mn-ea"/>
              </a:rPr>
              <a:t>Good bodily conduct</a:t>
            </a:r>
          </a:p>
          <a:p>
            <a:pPr lvl="1" eaLnBrk="1" fontAlgn="auto" hangingPunct="1">
              <a:spcAft>
                <a:spcPts val="0"/>
              </a:spcAft>
              <a:buClr>
                <a:schemeClr val="tx2">
                  <a:lumMod val="60000"/>
                  <a:lumOff val="40000"/>
                </a:schemeClr>
              </a:buClr>
              <a:buFont typeface="Wingdings 2" pitchFamily="18" charset="2"/>
              <a:buChar char=""/>
              <a:defRPr/>
            </a:pPr>
            <a:r>
              <a:rPr lang="en-US" dirty="0" smtClean="0">
                <a:solidFill>
                  <a:schemeClr val="tx1">
                    <a:lumMod val="65000"/>
                    <a:lumOff val="35000"/>
                  </a:schemeClr>
                </a:solidFill>
                <a:ea typeface="+mn-ea"/>
              </a:rPr>
              <a:t>Good verbal conduct</a:t>
            </a:r>
          </a:p>
          <a:p>
            <a:pPr lvl="1" eaLnBrk="1" fontAlgn="auto" hangingPunct="1">
              <a:spcAft>
                <a:spcPts val="0"/>
              </a:spcAft>
              <a:buClr>
                <a:schemeClr val="tx2">
                  <a:lumMod val="60000"/>
                  <a:lumOff val="40000"/>
                </a:schemeClr>
              </a:buClr>
              <a:buFont typeface="Wingdings 2" pitchFamily="18" charset="2"/>
              <a:buChar char=""/>
              <a:defRPr/>
            </a:pPr>
            <a:r>
              <a:rPr lang="en-US" dirty="0" smtClean="0">
                <a:solidFill>
                  <a:schemeClr val="tx1">
                    <a:lumMod val="65000"/>
                    <a:lumOff val="35000"/>
                  </a:schemeClr>
                </a:solidFill>
                <a:ea typeface="+mn-ea"/>
              </a:rPr>
              <a:t>And good mental conduct</a:t>
            </a:r>
          </a:p>
          <a:p>
            <a:pPr lvl="1" eaLnBrk="1" fontAlgn="auto" hangingPunct="1">
              <a:spcAft>
                <a:spcPts val="0"/>
              </a:spcAft>
              <a:buClr>
                <a:schemeClr val="tx2">
                  <a:lumMod val="60000"/>
                  <a:lumOff val="40000"/>
                </a:schemeClr>
              </a:buClr>
              <a:buFont typeface="Wingdings 2" pitchFamily="18" charset="2"/>
              <a:buNone/>
              <a:defRPr/>
            </a:pPr>
            <a:r>
              <a:rPr lang="en-US" dirty="0" smtClean="0">
                <a:solidFill>
                  <a:schemeClr val="tx1">
                    <a:lumMod val="65000"/>
                    <a:lumOff val="35000"/>
                  </a:schemeClr>
                </a:solidFill>
                <a:ea typeface="+mn-ea"/>
              </a:rPr>
              <a:t>A wise person does actions that are unpleasant to do but give good results, and doesn’t do actions that are pleasant to do but give bad results. </a:t>
            </a:r>
            <a:endParaRPr lang="en-US" dirty="0">
              <a:solidFill>
                <a:schemeClr val="tx1">
                  <a:lumMod val="65000"/>
                  <a:lumOff val="35000"/>
                </a:schemeClr>
              </a:solidFill>
              <a:ea typeface="+mn-e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624" y="524435"/>
            <a:ext cx="7086600" cy="731838"/>
          </a:xfrm>
        </p:spPr>
        <p:txBody>
          <a:bodyPr/>
          <a:lstStyle/>
          <a:p>
            <a:pPr eaLnBrk="1" fontAlgn="auto" hangingPunct="1">
              <a:spcAft>
                <a:spcPts val="0"/>
              </a:spcAft>
              <a:defRPr/>
            </a:pPr>
            <a:r>
              <a:rPr lang="en-US" dirty="0" smtClean="0">
                <a:ea typeface="+mj-ea"/>
                <a:cs typeface="+mj-cs"/>
              </a:rPr>
              <a:t>Overview</a:t>
            </a:r>
            <a:endParaRPr lang="en-US" dirty="0">
              <a:ea typeface="+mj-ea"/>
              <a:cs typeface="+mj-cs"/>
            </a:endParaRPr>
          </a:p>
        </p:txBody>
      </p:sp>
      <p:sp>
        <p:nvSpPr>
          <p:cNvPr id="3" name="Content Placeholder 2"/>
          <p:cNvSpPr>
            <a:spLocks noGrp="1"/>
          </p:cNvSpPr>
          <p:nvPr>
            <p:ph idx="1"/>
          </p:nvPr>
        </p:nvSpPr>
        <p:spPr>
          <a:xfrm>
            <a:off x="349624" y="1600200"/>
            <a:ext cx="7086600" cy="4525963"/>
          </a:xfrm>
        </p:spPr>
        <p:txBody>
          <a:bodyPr/>
          <a:lstStyle/>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Introduction – What is Wisdom?</a:t>
            </a:r>
          </a:p>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Therapist Wisdom</a:t>
            </a:r>
          </a:p>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Client Wisdom</a:t>
            </a:r>
          </a:p>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When Wisdom fails…</a:t>
            </a:r>
          </a:p>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Conclusion</a:t>
            </a:r>
            <a:endParaRPr lang="en-US" dirty="0">
              <a:solidFill>
                <a:schemeClr val="tx1">
                  <a:lumMod val="65000"/>
                  <a:lumOff val="35000"/>
                </a:schemeClr>
              </a:solidFill>
              <a:ea typeface="+mn-ea"/>
              <a:cs typeface="+mn-cs"/>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624" y="524435"/>
            <a:ext cx="7086600" cy="731838"/>
          </a:xfrm>
        </p:spPr>
        <p:txBody>
          <a:bodyPr/>
          <a:lstStyle/>
          <a:p>
            <a:pPr eaLnBrk="1" fontAlgn="auto" hangingPunct="1">
              <a:spcAft>
                <a:spcPts val="0"/>
              </a:spcAft>
              <a:defRPr/>
            </a:pPr>
            <a:r>
              <a:rPr lang="en-US" dirty="0" smtClean="0"/>
              <a:t>Wisdom Traditions:</a:t>
            </a:r>
            <a:endParaRPr lang="en-US" dirty="0">
              <a:ea typeface="+mj-ea"/>
              <a:cs typeface="+mj-cs"/>
            </a:endParaRPr>
          </a:p>
        </p:txBody>
      </p:sp>
      <p:sp>
        <p:nvSpPr>
          <p:cNvPr id="3" name="Content Placeholder 2"/>
          <p:cNvSpPr>
            <a:spLocks noGrp="1"/>
          </p:cNvSpPr>
          <p:nvPr>
            <p:ph idx="1"/>
          </p:nvPr>
        </p:nvSpPr>
        <p:spPr>
          <a:xfrm>
            <a:off x="349624" y="1600200"/>
            <a:ext cx="7086600" cy="4525963"/>
          </a:xfrm>
        </p:spPr>
        <p:txBody>
          <a:bodyPr/>
          <a:lstStyle/>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“By quietude alone one does not become a sage if he is foolish and ignorant. But he who, as if holding a pair of scales, takes the good and shuns the evil, is a wise man; he is indeed a sage (</a:t>
            </a:r>
            <a:r>
              <a:rPr lang="en-US" dirty="0" err="1" smtClean="0">
                <a:solidFill>
                  <a:schemeClr val="tx1">
                    <a:lumMod val="65000"/>
                    <a:lumOff val="35000"/>
                  </a:schemeClr>
                </a:solidFill>
                <a:ea typeface="+mn-ea"/>
                <a:cs typeface="+mn-cs"/>
              </a:rPr>
              <a:t>muni</a:t>
            </a:r>
            <a:r>
              <a:rPr lang="en-US" dirty="0" smtClean="0">
                <a:solidFill>
                  <a:schemeClr val="tx1">
                    <a:lumMod val="65000"/>
                    <a:lumOff val="35000"/>
                  </a:schemeClr>
                </a:solidFill>
                <a:ea typeface="+mn-ea"/>
                <a:cs typeface="+mn-cs"/>
              </a:rPr>
              <a:t>) if by that very reason. He who understands both good and evil as they really are, is called a true sage.</a:t>
            </a:r>
            <a:endParaRPr lang="en-US" dirty="0">
              <a:solidFill>
                <a:schemeClr val="tx1">
                  <a:lumMod val="65000"/>
                  <a:lumOff val="35000"/>
                </a:schemeClr>
              </a:solidFill>
              <a:ea typeface="+mn-ea"/>
              <a:cs typeface="+mn-c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624" y="524435"/>
            <a:ext cx="7086600" cy="731838"/>
          </a:xfrm>
        </p:spPr>
        <p:txBody>
          <a:bodyPr/>
          <a:lstStyle/>
          <a:p>
            <a:pPr eaLnBrk="1" fontAlgn="auto" hangingPunct="1">
              <a:spcAft>
                <a:spcPts val="0"/>
              </a:spcAft>
              <a:defRPr/>
            </a:pPr>
            <a:r>
              <a:rPr lang="en-US" dirty="0" smtClean="0"/>
              <a:t>Wisdom Traditions:</a:t>
            </a:r>
            <a:endParaRPr lang="en-US" dirty="0">
              <a:ea typeface="+mj-ea"/>
              <a:cs typeface="+mj-cs"/>
            </a:endParaRPr>
          </a:p>
        </p:txBody>
      </p:sp>
      <p:sp>
        <p:nvSpPr>
          <p:cNvPr id="3" name="Content Placeholder 2"/>
          <p:cNvSpPr>
            <a:spLocks noGrp="1"/>
          </p:cNvSpPr>
          <p:nvPr>
            <p:ph idx="1"/>
          </p:nvPr>
        </p:nvSpPr>
        <p:spPr>
          <a:xfrm>
            <a:off x="349624" y="1600200"/>
            <a:ext cx="7086600" cy="4525963"/>
          </a:xfrm>
        </p:spPr>
        <p:txBody>
          <a:bodyPr/>
          <a:lstStyle/>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Aspects of wisdom</a:t>
            </a:r>
          </a:p>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More than just knowledge – understanding</a:t>
            </a:r>
          </a:p>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Contains emotional, intellectual, and spiritual elements – insight, deeper level understanding.</a:t>
            </a:r>
          </a:p>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Knowledge applied </a:t>
            </a:r>
          </a:p>
          <a:p>
            <a:pPr lvl="1" eaLnBrk="1" fontAlgn="auto" hangingPunct="1">
              <a:spcAft>
                <a:spcPts val="0"/>
              </a:spcAft>
              <a:buClr>
                <a:schemeClr val="tx2">
                  <a:lumMod val="60000"/>
                  <a:lumOff val="40000"/>
                </a:schemeClr>
              </a:buClr>
              <a:buFont typeface="Wingdings 2" pitchFamily="18" charset="2"/>
              <a:buChar char=""/>
              <a:defRPr/>
            </a:pPr>
            <a:r>
              <a:rPr lang="en-US" dirty="0" smtClean="0">
                <a:solidFill>
                  <a:schemeClr val="tx1">
                    <a:lumMod val="65000"/>
                    <a:lumOff val="35000"/>
                  </a:schemeClr>
                </a:solidFill>
                <a:ea typeface="+mn-ea"/>
              </a:rPr>
              <a:t>Right words at right time</a:t>
            </a:r>
            <a:endParaRPr lang="en-US" dirty="0">
              <a:solidFill>
                <a:schemeClr val="tx1">
                  <a:lumMod val="65000"/>
                  <a:lumOff val="35000"/>
                </a:schemeClr>
              </a:solidFill>
              <a:ea typeface="+mn-ea"/>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624" y="524435"/>
            <a:ext cx="7086600" cy="731838"/>
          </a:xfrm>
        </p:spPr>
        <p:txBody>
          <a:bodyPr/>
          <a:lstStyle/>
          <a:p>
            <a:pPr eaLnBrk="1" fontAlgn="auto" hangingPunct="1">
              <a:spcAft>
                <a:spcPts val="0"/>
              </a:spcAft>
              <a:defRPr/>
            </a:pPr>
            <a:r>
              <a:rPr lang="en-US" dirty="0" smtClean="0">
                <a:ea typeface="+mj-ea"/>
                <a:cs typeface="+mj-cs"/>
              </a:rPr>
              <a:t>Who is wise?</a:t>
            </a:r>
            <a:endParaRPr lang="en-US" dirty="0">
              <a:ea typeface="+mj-ea"/>
              <a:cs typeface="+mj-cs"/>
            </a:endParaRPr>
          </a:p>
        </p:txBody>
      </p:sp>
      <p:sp>
        <p:nvSpPr>
          <p:cNvPr id="3" name="Content Placeholder 2"/>
          <p:cNvSpPr>
            <a:spLocks noGrp="1"/>
          </p:cNvSpPr>
          <p:nvPr>
            <p:ph idx="1"/>
          </p:nvPr>
        </p:nvSpPr>
        <p:spPr>
          <a:xfrm>
            <a:off x="349624" y="1600200"/>
            <a:ext cx="7086600" cy="4525963"/>
          </a:xfrm>
        </p:spPr>
        <p:txBody>
          <a:bodyPr/>
          <a:lstStyle/>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Examples of “the wise”</a:t>
            </a:r>
          </a:p>
          <a:p>
            <a:pPr lvl="1" eaLnBrk="1" fontAlgn="auto" hangingPunct="1">
              <a:spcAft>
                <a:spcPts val="0"/>
              </a:spcAft>
              <a:buClr>
                <a:schemeClr val="tx2">
                  <a:lumMod val="60000"/>
                  <a:lumOff val="40000"/>
                </a:schemeClr>
              </a:buClr>
              <a:buFont typeface="Wingdings 2" pitchFamily="18" charset="2"/>
              <a:buChar char=""/>
              <a:defRPr/>
            </a:pPr>
            <a:r>
              <a:rPr lang="en-US" dirty="0" smtClean="0">
                <a:solidFill>
                  <a:schemeClr val="tx1">
                    <a:lumMod val="65000"/>
                    <a:lumOff val="35000"/>
                  </a:schemeClr>
                </a:solidFill>
                <a:ea typeface="+mn-ea"/>
              </a:rPr>
              <a:t>Sage</a:t>
            </a:r>
          </a:p>
          <a:p>
            <a:pPr lvl="1" eaLnBrk="1" fontAlgn="auto" hangingPunct="1">
              <a:spcAft>
                <a:spcPts val="0"/>
              </a:spcAft>
              <a:buClr>
                <a:schemeClr val="tx2">
                  <a:lumMod val="60000"/>
                  <a:lumOff val="40000"/>
                </a:schemeClr>
              </a:buClr>
              <a:buFont typeface="Wingdings 2" pitchFamily="18" charset="2"/>
              <a:buChar char=""/>
              <a:defRPr/>
            </a:pPr>
            <a:r>
              <a:rPr lang="en-US" dirty="0" smtClean="0">
                <a:solidFill>
                  <a:schemeClr val="tx1">
                    <a:lumMod val="65000"/>
                    <a:lumOff val="35000"/>
                  </a:schemeClr>
                </a:solidFill>
                <a:ea typeface="+mn-ea"/>
              </a:rPr>
              <a:t>Magi</a:t>
            </a:r>
          </a:p>
          <a:p>
            <a:pPr lvl="1" eaLnBrk="1" fontAlgn="auto" hangingPunct="1">
              <a:spcAft>
                <a:spcPts val="0"/>
              </a:spcAft>
              <a:buClr>
                <a:schemeClr val="tx2">
                  <a:lumMod val="60000"/>
                  <a:lumOff val="40000"/>
                </a:schemeClr>
              </a:buClr>
              <a:buFont typeface="Wingdings 2" pitchFamily="18" charset="2"/>
              <a:buChar char=""/>
              <a:defRPr/>
            </a:pPr>
            <a:r>
              <a:rPr lang="en-US" dirty="0" smtClean="0">
                <a:solidFill>
                  <a:schemeClr val="tx1">
                    <a:lumMod val="65000"/>
                    <a:lumOff val="35000"/>
                  </a:schemeClr>
                </a:solidFill>
                <a:ea typeface="+mn-ea"/>
              </a:rPr>
              <a:t>Elder/</a:t>
            </a:r>
            <a:r>
              <a:rPr lang="en-US" dirty="0" err="1" smtClean="0">
                <a:solidFill>
                  <a:schemeClr val="tx1">
                    <a:lumMod val="65000"/>
                    <a:lumOff val="35000"/>
                  </a:schemeClr>
                </a:solidFill>
                <a:ea typeface="+mn-ea"/>
              </a:rPr>
              <a:t>Kuia/Kaumatua</a:t>
            </a:r>
            <a:endParaRPr lang="en-US" dirty="0" smtClean="0">
              <a:solidFill>
                <a:schemeClr val="tx1">
                  <a:lumMod val="65000"/>
                  <a:lumOff val="35000"/>
                </a:schemeClr>
              </a:solidFill>
              <a:ea typeface="+mn-ea"/>
            </a:endParaRPr>
          </a:p>
          <a:p>
            <a:pPr lvl="1" eaLnBrk="1" fontAlgn="auto" hangingPunct="1">
              <a:spcAft>
                <a:spcPts val="0"/>
              </a:spcAft>
              <a:buClr>
                <a:schemeClr val="tx2">
                  <a:lumMod val="60000"/>
                  <a:lumOff val="40000"/>
                </a:schemeClr>
              </a:buClr>
              <a:buFont typeface="Wingdings 2" pitchFamily="18" charset="2"/>
              <a:buChar char=""/>
              <a:defRPr/>
            </a:pPr>
            <a:r>
              <a:rPr lang="en-US" dirty="0" smtClean="0">
                <a:solidFill>
                  <a:schemeClr val="tx1">
                    <a:lumMod val="65000"/>
                    <a:lumOff val="35000"/>
                  </a:schemeClr>
                </a:solidFill>
                <a:ea typeface="+mn-ea"/>
              </a:rPr>
              <a:t>Guru</a:t>
            </a:r>
          </a:p>
          <a:p>
            <a:pPr lvl="1" eaLnBrk="1" fontAlgn="auto" hangingPunct="1">
              <a:spcAft>
                <a:spcPts val="0"/>
              </a:spcAft>
              <a:buClr>
                <a:schemeClr val="tx2">
                  <a:lumMod val="60000"/>
                  <a:lumOff val="40000"/>
                </a:schemeClr>
              </a:buClr>
              <a:buFont typeface="Wingdings 2" pitchFamily="18" charset="2"/>
              <a:buChar char=""/>
              <a:defRPr/>
            </a:pPr>
            <a:r>
              <a:rPr lang="en-US" dirty="0" smtClean="0">
                <a:solidFill>
                  <a:schemeClr val="tx1">
                    <a:lumMod val="65000"/>
                    <a:lumOff val="35000"/>
                  </a:schemeClr>
                </a:solidFill>
                <a:ea typeface="+mn-ea"/>
              </a:rPr>
              <a:t>Soothsayer</a:t>
            </a:r>
          </a:p>
          <a:p>
            <a:pPr lvl="1" eaLnBrk="1" fontAlgn="auto" hangingPunct="1">
              <a:spcAft>
                <a:spcPts val="0"/>
              </a:spcAft>
              <a:buClr>
                <a:schemeClr val="tx2">
                  <a:lumMod val="60000"/>
                  <a:lumOff val="40000"/>
                </a:schemeClr>
              </a:buClr>
              <a:buFont typeface="Wingdings 2" pitchFamily="18" charset="2"/>
              <a:buChar char=""/>
              <a:defRPr/>
            </a:pPr>
            <a:endParaRPr lang="en-US" dirty="0">
              <a:solidFill>
                <a:schemeClr val="tx1">
                  <a:lumMod val="65000"/>
                  <a:lumOff val="35000"/>
                </a:schemeClr>
              </a:solidFill>
              <a:ea typeface="+mn-ea"/>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624" y="524435"/>
            <a:ext cx="7086600" cy="731838"/>
          </a:xfrm>
        </p:spPr>
        <p:txBody>
          <a:bodyPr/>
          <a:lstStyle/>
          <a:p>
            <a:pPr eaLnBrk="1" fontAlgn="auto" hangingPunct="1">
              <a:spcAft>
                <a:spcPts val="0"/>
              </a:spcAft>
              <a:defRPr/>
            </a:pPr>
            <a:r>
              <a:rPr lang="en-US" dirty="0" smtClean="0"/>
              <a:t>Who is wise?</a:t>
            </a:r>
            <a:endParaRPr lang="en-US" dirty="0">
              <a:ea typeface="+mj-ea"/>
              <a:cs typeface="+mj-cs"/>
            </a:endParaRPr>
          </a:p>
        </p:txBody>
      </p:sp>
      <p:sp>
        <p:nvSpPr>
          <p:cNvPr id="3" name="Content Placeholder 2"/>
          <p:cNvSpPr>
            <a:spLocks noGrp="1"/>
          </p:cNvSpPr>
          <p:nvPr>
            <p:ph idx="1"/>
          </p:nvPr>
        </p:nvSpPr>
        <p:spPr>
          <a:xfrm>
            <a:off x="349624" y="1600200"/>
            <a:ext cx="7086600" cy="4525963"/>
          </a:xfrm>
        </p:spPr>
        <p:txBody>
          <a:bodyPr/>
          <a:lstStyle/>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A wise person has self-knowledge</a:t>
            </a:r>
          </a:p>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A wise person seems sincere and direct with others</a:t>
            </a:r>
          </a:p>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Others ask wise people for advice</a:t>
            </a:r>
          </a:p>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A wise person’s actions are consistent with their ethical beliefs</a:t>
            </a:r>
            <a:endParaRPr lang="en-US" dirty="0">
              <a:solidFill>
                <a:schemeClr val="tx1">
                  <a:lumMod val="65000"/>
                  <a:lumOff val="35000"/>
                </a:schemeClr>
              </a:solidFill>
              <a:ea typeface="+mn-ea"/>
              <a:cs typeface="+mn-cs"/>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624" y="524435"/>
            <a:ext cx="7086600" cy="731838"/>
          </a:xfrm>
        </p:spPr>
        <p:txBody>
          <a:bodyPr/>
          <a:lstStyle/>
          <a:p>
            <a:pPr eaLnBrk="1" fontAlgn="auto" hangingPunct="1">
              <a:spcAft>
                <a:spcPts val="0"/>
              </a:spcAft>
              <a:defRPr/>
            </a:pPr>
            <a:r>
              <a:rPr lang="en-US" dirty="0" smtClean="0"/>
              <a:t>Who is wise?</a:t>
            </a:r>
            <a:endParaRPr lang="en-US" dirty="0">
              <a:ea typeface="+mj-ea"/>
              <a:cs typeface="+mj-cs"/>
            </a:endParaRPr>
          </a:p>
        </p:txBody>
      </p:sp>
      <p:sp>
        <p:nvSpPr>
          <p:cNvPr id="3" name="Content Placeholder 2"/>
          <p:cNvSpPr>
            <a:spLocks noGrp="1"/>
          </p:cNvSpPr>
          <p:nvPr>
            <p:ph idx="1"/>
          </p:nvPr>
        </p:nvSpPr>
        <p:spPr>
          <a:xfrm>
            <a:off x="349624" y="1600200"/>
            <a:ext cx="7086600" cy="4525963"/>
          </a:xfrm>
        </p:spPr>
        <p:txBody>
          <a:bodyPr/>
          <a:lstStyle/>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Many different cultures have ‘wise’ elders or members of the community</a:t>
            </a:r>
          </a:p>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Often are sought for advice and direction</a:t>
            </a:r>
          </a:p>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Often associated with age, experience, or having been tested or challenged in some way</a:t>
            </a:r>
          </a:p>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Role of </a:t>
            </a:r>
            <a:r>
              <a:rPr lang="en-US" dirty="0" err="1" smtClean="0">
                <a:solidFill>
                  <a:schemeClr val="tx1">
                    <a:lumMod val="65000"/>
                    <a:lumOff val="35000"/>
                  </a:schemeClr>
                </a:solidFill>
                <a:ea typeface="+mn-ea"/>
                <a:cs typeface="+mn-cs"/>
              </a:rPr>
              <a:t>kuia/kaumatua/tohunga</a:t>
            </a:r>
            <a:r>
              <a:rPr lang="en-US" dirty="0" smtClean="0">
                <a:solidFill>
                  <a:schemeClr val="tx1">
                    <a:lumMod val="65000"/>
                    <a:lumOff val="35000"/>
                  </a:schemeClr>
                </a:solidFill>
                <a:ea typeface="+mn-ea"/>
                <a:cs typeface="+mn-cs"/>
              </a:rPr>
              <a:t> in Maori culture</a:t>
            </a:r>
          </a:p>
          <a:p>
            <a:pPr eaLnBrk="1" fontAlgn="auto" hangingPunct="1">
              <a:spcAft>
                <a:spcPts val="0"/>
              </a:spcAft>
              <a:buFont typeface="Wingdings 2" pitchFamily="-108" charset="2"/>
              <a:buNone/>
              <a:defRPr/>
            </a:pPr>
            <a:endParaRPr lang="en-US" dirty="0">
              <a:solidFill>
                <a:schemeClr val="tx1">
                  <a:lumMod val="65000"/>
                  <a:lumOff val="35000"/>
                </a:schemeClr>
              </a:solidFill>
              <a:ea typeface="+mn-ea"/>
              <a:cs typeface="+mn-cs"/>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624" y="524435"/>
            <a:ext cx="7086600" cy="731838"/>
          </a:xfrm>
        </p:spPr>
        <p:txBody>
          <a:bodyPr/>
          <a:lstStyle/>
          <a:p>
            <a:pPr eaLnBrk="1" fontAlgn="auto" hangingPunct="1">
              <a:spcAft>
                <a:spcPts val="0"/>
              </a:spcAft>
              <a:defRPr/>
            </a:pPr>
            <a:r>
              <a:rPr lang="en-US" dirty="0" smtClean="0"/>
              <a:t>Who is wise?</a:t>
            </a:r>
            <a:endParaRPr lang="en-US" dirty="0">
              <a:ea typeface="+mj-ea"/>
              <a:cs typeface="+mj-cs"/>
            </a:endParaRPr>
          </a:p>
        </p:txBody>
      </p:sp>
      <p:sp>
        <p:nvSpPr>
          <p:cNvPr id="3" name="Content Placeholder 2"/>
          <p:cNvSpPr>
            <a:spLocks noGrp="1"/>
          </p:cNvSpPr>
          <p:nvPr>
            <p:ph idx="1"/>
          </p:nvPr>
        </p:nvSpPr>
        <p:spPr>
          <a:xfrm>
            <a:off x="349624" y="1600200"/>
            <a:ext cx="7086600" cy="4525963"/>
          </a:xfrm>
        </p:spPr>
        <p:txBody>
          <a:bodyPr>
            <a:normAutofit lnSpcReduction="10000"/>
          </a:bodyPr>
          <a:lstStyle/>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Examples of the “Wise”</a:t>
            </a:r>
          </a:p>
          <a:p>
            <a:pPr lvl="1" eaLnBrk="1" fontAlgn="auto" hangingPunct="1">
              <a:spcAft>
                <a:spcPts val="0"/>
              </a:spcAft>
              <a:buClr>
                <a:schemeClr val="tx2">
                  <a:lumMod val="60000"/>
                  <a:lumOff val="40000"/>
                </a:schemeClr>
              </a:buClr>
              <a:buFont typeface="Wingdings 2" pitchFamily="18" charset="2"/>
              <a:buChar char=""/>
              <a:defRPr/>
            </a:pPr>
            <a:r>
              <a:rPr lang="en-US" dirty="0" smtClean="0">
                <a:solidFill>
                  <a:schemeClr val="tx1">
                    <a:lumMod val="65000"/>
                    <a:lumOff val="35000"/>
                  </a:schemeClr>
                </a:solidFill>
                <a:ea typeface="+mn-ea"/>
              </a:rPr>
              <a:t>Socrates – had knowledge and understanding yet taught by asking questions and getting his students to discover truth</a:t>
            </a:r>
          </a:p>
          <a:p>
            <a:pPr lvl="1" eaLnBrk="1" fontAlgn="auto" hangingPunct="1">
              <a:spcAft>
                <a:spcPts val="0"/>
              </a:spcAft>
              <a:buClr>
                <a:schemeClr val="tx2">
                  <a:lumMod val="60000"/>
                  <a:lumOff val="40000"/>
                </a:schemeClr>
              </a:buClr>
              <a:buFont typeface="Wingdings 2" pitchFamily="18" charset="2"/>
              <a:buChar char=""/>
              <a:defRPr/>
            </a:pPr>
            <a:r>
              <a:rPr lang="en-US" dirty="0" smtClean="0">
                <a:solidFill>
                  <a:schemeClr val="tx1">
                    <a:lumMod val="65000"/>
                    <a:lumOff val="35000"/>
                  </a:schemeClr>
                </a:solidFill>
                <a:ea typeface="+mn-ea"/>
              </a:rPr>
              <a:t>Solomon – distilled his years of wisdom and understanding into sayings “proverbs” that held the essence of learning and could be applied throughout life</a:t>
            </a:r>
          </a:p>
          <a:p>
            <a:pPr lvl="1" eaLnBrk="1" fontAlgn="auto" hangingPunct="1">
              <a:spcAft>
                <a:spcPts val="0"/>
              </a:spcAft>
              <a:buClr>
                <a:schemeClr val="tx2">
                  <a:lumMod val="60000"/>
                  <a:lumOff val="40000"/>
                </a:schemeClr>
              </a:buClr>
              <a:buFont typeface="Wingdings 2" pitchFamily="18" charset="2"/>
              <a:buChar char=""/>
              <a:defRPr/>
            </a:pPr>
            <a:r>
              <a:rPr lang="en-US" dirty="0" smtClean="0">
                <a:solidFill>
                  <a:schemeClr val="tx1">
                    <a:lumMod val="65000"/>
                    <a:lumOff val="35000"/>
                  </a:schemeClr>
                </a:solidFill>
                <a:ea typeface="+mn-ea"/>
              </a:rPr>
              <a:t>Jesus – taught wisdom and understanding through stories and parables – allowed for each individuals response/place in the journey – “He grew in wisdom and stature… </a:t>
            </a:r>
            <a:endParaRPr lang="en-US" dirty="0">
              <a:solidFill>
                <a:schemeClr val="tx1">
                  <a:lumMod val="65000"/>
                  <a:lumOff val="35000"/>
                </a:schemeClr>
              </a:solidFill>
              <a:ea typeface="+mn-ea"/>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624" y="524435"/>
            <a:ext cx="7086600" cy="731838"/>
          </a:xfrm>
        </p:spPr>
        <p:txBody>
          <a:bodyPr/>
          <a:lstStyle/>
          <a:p>
            <a:pPr eaLnBrk="1" fontAlgn="auto" hangingPunct="1">
              <a:spcAft>
                <a:spcPts val="0"/>
              </a:spcAft>
              <a:defRPr/>
            </a:pPr>
            <a:r>
              <a:rPr lang="en-US" dirty="0" smtClean="0"/>
              <a:t>Who is wise?</a:t>
            </a:r>
            <a:endParaRPr lang="en-US" dirty="0">
              <a:ea typeface="+mj-ea"/>
              <a:cs typeface="+mj-cs"/>
            </a:endParaRPr>
          </a:p>
        </p:txBody>
      </p:sp>
      <p:sp>
        <p:nvSpPr>
          <p:cNvPr id="3" name="Content Placeholder 2"/>
          <p:cNvSpPr>
            <a:spLocks noGrp="1"/>
          </p:cNvSpPr>
          <p:nvPr>
            <p:ph idx="1"/>
          </p:nvPr>
        </p:nvSpPr>
        <p:spPr>
          <a:xfrm>
            <a:off x="349624" y="1600200"/>
            <a:ext cx="7086600" cy="4525963"/>
          </a:xfrm>
        </p:spPr>
        <p:txBody>
          <a:bodyPr/>
          <a:lstStyle/>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One of the attributes of King Solomon is wisdom</a:t>
            </a:r>
          </a:p>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As a new king, the Lord appeared to Solomon in a dream and said “Ask for whatever you want me to give you.”</a:t>
            </a:r>
          </a:p>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Solomon replied that God had shown great kindness to him because his father was faithful to God. </a:t>
            </a:r>
            <a:endParaRPr lang="en-US" dirty="0">
              <a:solidFill>
                <a:schemeClr val="tx1">
                  <a:lumMod val="65000"/>
                  <a:lumOff val="35000"/>
                </a:schemeClr>
              </a:solidFill>
              <a:ea typeface="+mn-ea"/>
              <a:cs typeface="+mn-cs"/>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624" y="524435"/>
            <a:ext cx="7086600" cy="731838"/>
          </a:xfrm>
        </p:spPr>
        <p:txBody>
          <a:bodyPr/>
          <a:lstStyle/>
          <a:p>
            <a:pPr eaLnBrk="1" fontAlgn="auto" hangingPunct="1">
              <a:spcAft>
                <a:spcPts val="0"/>
              </a:spcAft>
              <a:defRPr/>
            </a:pPr>
            <a:r>
              <a:rPr lang="en-US" dirty="0" smtClean="0"/>
              <a:t>Who is wise?</a:t>
            </a:r>
            <a:endParaRPr lang="en-US" dirty="0">
              <a:ea typeface="+mj-ea"/>
              <a:cs typeface="+mj-cs"/>
            </a:endParaRPr>
          </a:p>
        </p:txBody>
      </p:sp>
      <p:sp>
        <p:nvSpPr>
          <p:cNvPr id="3" name="Content Placeholder 2"/>
          <p:cNvSpPr>
            <a:spLocks noGrp="1"/>
          </p:cNvSpPr>
          <p:nvPr>
            <p:ph idx="1"/>
          </p:nvPr>
        </p:nvSpPr>
        <p:spPr>
          <a:xfrm>
            <a:off x="349624" y="1600200"/>
            <a:ext cx="7086600" cy="4525963"/>
          </a:xfrm>
        </p:spPr>
        <p:txBody>
          <a:bodyPr/>
          <a:lstStyle/>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“Now, O Lord my God, you have made your servant king in place of my father David. But I am only a little child and do not know how to carry out my duties. Your servant is here among the people you have chosen, a great people, too numerous to count or number. So give your servant a discerning heart to govern your people and to distinguish between right and wrong. For who is able to govern this great people of yours?”</a:t>
            </a:r>
          </a:p>
          <a:p>
            <a:pPr eaLnBrk="1" fontAlgn="auto" hangingPunct="1">
              <a:spcAft>
                <a:spcPts val="0"/>
              </a:spcAft>
              <a:buFont typeface="Wingdings 2" pitchFamily="18" charset="2"/>
              <a:buChar char=""/>
              <a:defRPr/>
            </a:pPr>
            <a:endParaRPr lang="en-US" dirty="0">
              <a:solidFill>
                <a:schemeClr val="tx1">
                  <a:lumMod val="65000"/>
                  <a:lumOff val="35000"/>
                </a:schemeClr>
              </a:solidFill>
              <a:ea typeface="+mn-ea"/>
              <a:cs typeface="+mn-cs"/>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624" y="524435"/>
            <a:ext cx="7086600" cy="731838"/>
          </a:xfrm>
        </p:spPr>
        <p:txBody>
          <a:bodyPr/>
          <a:lstStyle/>
          <a:p>
            <a:pPr eaLnBrk="1" fontAlgn="auto" hangingPunct="1">
              <a:spcAft>
                <a:spcPts val="0"/>
              </a:spcAft>
              <a:defRPr/>
            </a:pPr>
            <a:r>
              <a:rPr lang="en-US" dirty="0" smtClean="0"/>
              <a:t>Who is wise?</a:t>
            </a:r>
            <a:endParaRPr lang="en-US" dirty="0">
              <a:ea typeface="+mj-ea"/>
              <a:cs typeface="+mj-cs"/>
            </a:endParaRPr>
          </a:p>
        </p:txBody>
      </p:sp>
      <p:sp>
        <p:nvSpPr>
          <p:cNvPr id="3" name="Content Placeholder 2"/>
          <p:cNvSpPr>
            <a:spLocks noGrp="1"/>
          </p:cNvSpPr>
          <p:nvPr>
            <p:ph idx="1"/>
          </p:nvPr>
        </p:nvSpPr>
        <p:spPr>
          <a:xfrm>
            <a:off x="349624" y="1600200"/>
            <a:ext cx="7086600" cy="4525963"/>
          </a:xfrm>
        </p:spPr>
        <p:txBody>
          <a:bodyPr/>
          <a:lstStyle/>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The Lord was pleased that Solomon had asked for this. So God said to him, “Since you have asked for this and not for long life or wealth for yourself, nor have asked for the death of your enemies but for discernment in administering justice, I will do what you have asked. I will give you a wise and discerning heart, so that there will never have been anyone like you, nor will there ever be.”</a:t>
            </a:r>
          </a:p>
          <a:p>
            <a:pPr lvl="2"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rPr>
              <a:t>I Kings 3:7-12</a:t>
            </a:r>
            <a:endParaRPr lang="en-US" dirty="0">
              <a:solidFill>
                <a:schemeClr val="tx1">
                  <a:lumMod val="65000"/>
                  <a:lumOff val="35000"/>
                </a:schemeClr>
              </a:solidFill>
              <a:ea typeface="+mn-ea"/>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624" y="524435"/>
            <a:ext cx="7086600" cy="731838"/>
          </a:xfrm>
        </p:spPr>
        <p:txBody>
          <a:bodyPr/>
          <a:lstStyle/>
          <a:p>
            <a:pPr eaLnBrk="1" fontAlgn="auto" hangingPunct="1">
              <a:spcAft>
                <a:spcPts val="0"/>
              </a:spcAft>
              <a:defRPr/>
            </a:pPr>
            <a:r>
              <a:rPr lang="en-US" dirty="0" smtClean="0"/>
              <a:t>Who is wise?</a:t>
            </a:r>
            <a:endParaRPr lang="en-US" dirty="0">
              <a:ea typeface="+mj-ea"/>
              <a:cs typeface="+mj-cs"/>
            </a:endParaRPr>
          </a:p>
        </p:txBody>
      </p:sp>
      <p:sp>
        <p:nvSpPr>
          <p:cNvPr id="3" name="Content Placeholder 2"/>
          <p:cNvSpPr>
            <a:spLocks noGrp="1"/>
          </p:cNvSpPr>
          <p:nvPr>
            <p:ph idx="1"/>
          </p:nvPr>
        </p:nvSpPr>
        <p:spPr>
          <a:xfrm>
            <a:off x="349624" y="1600200"/>
            <a:ext cx="7086600" cy="4525963"/>
          </a:xfrm>
        </p:spPr>
        <p:txBody>
          <a:bodyPr>
            <a:normAutofit fontScale="92500" lnSpcReduction="20000"/>
          </a:bodyPr>
          <a:lstStyle/>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I Kings 4:29-34</a:t>
            </a:r>
          </a:p>
          <a:p>
            <a:pPr eaLnBrk="1" fontAlgn="auto" hangingPunct="1">
              <a:spcAft>
                <a:spcPts val="0"/>
              </a:spcAft>
              <a:buFont typeface="Wingdings 2" pitchFamily="18" charset="2"/>
              <a:buNone/>
              <a:defRPr/>
            </a:pPr>
            <a:r>
              <a:rPr lang="en-US" dirty="0" smtClean="0">
                <a:solidFill>
                  <a:schemeClr val="tx1">
                    <a:lumMod val="65000"/>
                    <a:lumOff val="35000"/>
                  </a:schemeClr>
                </a:solidFill>
                <a:ea typeface="+mn-ea"/>
                <a:cs typeface="+mn-cs"/>
              </a:rPr>
              <a:t>“God gave Solomon wisdom and very great insight, and a breadth of understanding as measureless as the sand on the seashore. Solomon’s wisdom was greater than the wisdom of all the men of the East, and greater than all the wisdom of Egypt… And his fame spread to all the surrounding nations. He spoke three thousand proverbs and his songs numbered a thousand and five. He described plant life…He also taught about animals and birds, reptiles and fish. Men of all nations came to listen to Solomon’s wisdom, sent by all the kings of the world, who had heard of his wisdom.”</a:t>
            </a:r>
            <a:endParaRPr lang="en-US" dirty="0">
              <a:solidFill>
                <a:schemeClr val="tx1">
                  <a:lumMod val="65000"/>
                  <a:lumOff val="35000"/>
                </a:schemeClr>
              </a:solidFill>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624" y="524435"/>
            <a:ext cx="7086600" cy="731838"/>
          </a:xfrm>
        </p:spPr>
        <p:txBody>
          <a:bodyPr/>
          <a:lstStyle/>
          <a:p>
            <a:pPr eaLnBrk="1" fontAlgn="auto" hangingPunct="1">
              <a:spcAft>
                <a:spcPts val="0"/>
              </a:spcAft>
              <a:defRPr/>
            </a:pPr>
            <a:r>
              <a:rPr lang="en-US" dirty="0" smtClean="0">
                <a:ea typeface="+mj-ea"/>
                <a:cs typeface="+mj-cs"/>
              </a:rPr>
              <a:t>Part I </a:t>
            </a:r>
            <a:endParaRPr lang="en-US" dirty="0">
              <a:ea typeface="+mj-ea"/>
              <a:cs typeface="+mj-cs"/>
            </a:endParaRPr>
          </a:p>
        </p:txBody>
      </p:sp>
      <p:sp>
        <p:nvSpPr>
          <p:cNvPr id="3" name="Content Placeholder 2"/>
          <p:cNvSpPr>
            <a:spLocks noGrp="1"/>
          </p:cNvSpPr>
          <p:nvPr>
            <p:ph idx="1"/>
          </p:nvPr>
        </p:nvSpPr>
        <p:spPr>
          <a:xfrm>
            <a:off x="349624" y="1600200"/>
            <a:ext cx="7086600" cy="4525963"/>
          </a:xfrm>
        </p:spPr>
        <p:txBody>
          <a:bodyPr/>
          <a:lstStyle/>
          <a:p>
            <a:pPr eaLnBrk="1" fontAlgn="auto" hangingPunct="1">
              <a:spcAft>
                <a:spcPts val="0"/>
              </a:spcAft>
              <a:buFont typeface="Wingdings 2" pitchFamily="18" charset="2"/>
              <a:buNone/>
              <a:defRPr/>
            </a:pPr>
            <a:r>
              <a:rPr lang="en-US" dirty="0" smtClean="0">
                <a:solidFill>
                  <a:schemeClr val="tx1">
                    <a:lumMod val="65000"/>
                    <a:lumOff val="35000"/>
                  </a:schemeClr>
                </a:solidFill>
                <a:ea typeface="+mn-ea"/>
                <a:cs typeface="+mn-cs"/>
              </a:rPr>
              <a:t>Introduction: What is Wisdom?</a:t>
            </a:r>
            <a:endParaRPr lang="en-US" dirty="0">
              <a:solidFill>
                <a:schemeClr val="tx1">
                  <a:lumMod val="65000"/>
                  <a:lumOff val="35000"/>
                </a:schemeClr>
              </a:solidFill>
              <a:ea typeface="+mn-ea"/>
              <a:cs typeface="+mn-cs"/>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49624" y="524435"/>
            <a:ext cx="7086600" cy="731838"/>
          </a:xfrm>
        </p:spPr>
        <p:txBody>
          <a:bodyPr/>
          <a:lstStyle/>
          <a:p>
            <a:pPr eaLnBrk="1" fontAlgn="auto" hangingPunct="1">
              <a:spcAft>
                <a:spcPts val="0"/>
              </a:spcAft>
              <a:defRPr/>
            </a:pPr>
            <a:r>
              <a:rPr lang="en-US" dirty="0">
                <a:ea typeface="+mj-ea"/>
                <a:cs typeface="+mj-cs"/>
              </a:rPr>
              <a:t>What is </a:t>
            </a:r>
            <a:r>
              <a:rPr lang="en-US" dirty="0" smtClean="0">
                <a:ea typeface="+mj-ea"/>
                <a:cs typeface="+mj-cs"/>
              </a:rPr>
              <a:t>wisdom for?</a:t>
            </a:r>
            <a:endParaRPr lang="en-US" dirty="0">
              <a:ea typeface="+mj-ea"/>
              <a:cs typeface="+mj-cs"/>
            </a:endParaRPr>
          </a:p>
        </p:txBody>
      </p:sp>
      <p:sp>
        <p:nvSpPr>
          <p:cNvPr id="6147" name="Rectangle 3"/>
          <p:cNvSpPr>
            <a:spLocks noGrp="1" noChangeArrowheads="1"/>
          </p:cNvSpPr>
          <p:nvPr>
            <p:ph type="body" idx="1"/>
          </p:nvPr>
        </p:nvSpPr>
        <p:spPr>
          <a:xfrm>
            <a:off x="349624" y="1600200"/>
            <a:ext cx="7086600" cy="4525963"/>
          </a:xfrm>
        </p:spPr>
        <p:txBody>
          <a:bodyPr/>
          <a:lstStyle/>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What is wisdom for?</a:t>
            </a:r>
          </a:p>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Wise </a:t>
            </a:r>
            <a:r>
              <a:rPr lang="en-US" dirty="0">
                <a:solidFill>
                  <a:schemeClr val="tx1">
                    <a:lumMod val="65000"/>
                    <a:lumOff val="35000"/>
                  </a:schemeClr>
                </a:solidFill>
                <a:ea typeface="+mn-ea"/>
                <a:cs typeface="+mn-cs"/>
              </a:rPr>
              <a:t>decisions – impact on own life</a:t>
            </a:r>
          </a:p>
          <a:p>
            <a:pPr eaLnBrk="1" fontAlgn="auto" hangingPunct="1">
              <a:spcAft>
                <a:spcPts val="0"/>
              </a:spcAft>
              <a:buFont typeface="Wingdings 2" pitchFamily="18" charset="2"/>
              <a:buChar char=""/>
              <a:defRPr/>
            </a:pPr>
            <a:r>
              <a:rPr lang="en-US" dirty="0">
                <a:solidFill>
                  <a:schemeClr val="tx1">
                    <a:lumMod val="65000"/>
                    <a:lumOff val="35000"/>
                  </a:schemeClr>
                </a:solidFill>
                <a:ea typeface="+mn-ea"/>
                <a:cs typeface="+mn-cs"/>
              </a:rPr>
              <a:t>Wise counsel – impact on lives of others</a:t>
            </a:r>
          </a:p>
          <a:p>
            <a:pPr eaLnBrk="1" fontAlgn="auto" hangingPunct="1">
              <a:spcAft>
                <a:spcPts val="0"/>
              </a:spcAft>
              <a:buFont typeface="Wingdings 2" pitchFamily="18" charset="2"/>
              <a:buChar char=""/>
              <a:defRPr/>
            </a:pPr>
            <a:r>
              <a:rPr lang="en-US" dirty="0">
                <a:solidFill>
                  <a:schemeClr val="tx1">
                    <a:lumMod val="65000"/>
                    <a:lumOff val="35000"/>
                  </a:schemeClr>
                </a:solidFill>
                <a:ea typeface="+mn-ea"/>
                <a:cs typeface="+mn-cs"/>
              </a:rPr>
              <a:t> Wise judgments – impact on society</a:t>
            </a:r>
          </a:p>
          <a:p>
            <a:pPr eaLnBrk="1" fontAlgn="auto" hangingPunct="1">
              <a:spcAft>
                <a:spcPts val="0"/>
              </a:spcAft>
              <a:buFont typeface="Wingdings 2" pitchFamily="18" charset="2"/>
              <a:buChar char=""/>
              <a:defRPr/>
            </a:pPr>
            <a:r>
              <a:rPr lang="en-US" dirty="0">
                <a:solidFill>
                  <a:schemeClr val="tx1">
                    <a:lumMod val="65000"/>
                    <a:lumOff val="35000"/>
                  </a:schemeClr>
                </a:solidFill>
                <a:ea typeface="+mn-ea"/>
                <a:cs typeface="+mn-cs"/>
              </a:rPr>
              <a:t> Material, social and psychological outcomes</a:t>
            </a:r>
            <a:endParaRPr lang="en-US" dirty="0" smtClean="0">
              <a:solidFill>
                <a:schemeClr val="tx1">
                  <a:lumMod val="65000"/>
                  <a:lumOff val="35000"/>
                </a:schemeClr>
              </a:solidFill>
              <a:ea typeface="+mn-ea"/>
              <a:cs typeface="+mn-cs"/>
            </a:endParaRPr>
          </a:p>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Wisdom </a:t>
            </a:r>
            <a:r>
              <a:rPr lang="en-US" dirty="0">
                <a:solidFill>
                  <a:schemeClr val="tx1">
                    <a:lumMod val="65000"/>
                    <a:lumOff val="35000"/>
                  </a:schemeClr>
                </a:solidFill>
                <a:ea typeface="+mn-ea"/>
                <a:cs typeface="+mn-cs"/>
              </a:rPr>
              <a:t>is always and only seen in actions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624" y="524435"/>
            <a:ext cx="7086600" cy="731838"/>
          </a:xfrm>
        </p:spPr>
        <p:txBody>
          <a:bodyPr/>
          <a:lstStyle/>
          <a:p>
            <a:pPr eaLnBrk="1" fontAlgn="auto" hangingPunct="1">
              <a:spcAft>
                <a:spcPts val="0"/>
              </a:spcAft>
              <a:defRPr/>
            </a:pPr>
            <a:r>
              <a:rPr lang="en-US" dirty="0" smtClean="0">
                <a:ea typeface="+mj-ea"/>
                <a:cs typeface="+mj-cs"/>
              </a:rPr>
              <a:t>What is Wisdom for?</a:t>
            </a:r>
            <a:endParaRPr lang="en-US" dirty="0">
              <a:ea typeface="+mj-ea"/>
              <a:cs typeface="+mj-cs"/>
            </a:endParaRPr>
          </a:p>
        </p:txBody>
      </p:sp>
      <p:sp>
        <p:nvSpPr>
          <p:cNvPr id="3" name="Content Placeholder 2"/>
          <p:cNvSpPr>
            <a:spLocks noGrp="1"/>
          </p:cNvSpPr>
          <p:nvPr>
            <p:ph idx="1"/>
          </p:nvPr>
        </p:nvSpPr>
        <p:spPr>
          <a:xfrm>
            <a:off x="349624" y="1256273"/>
            <a:ext cx="7086600" cy="4525963"/>
          </a:xfrm>
        </p:spPr>
        <p:txBody>
          <a:bodyPr/>
          <a:lstStyle/>
          <a:p>
            <a:pPr eaLnBrk="1" fontAlgn="auto" hangingPunct="1">
              <a:spcAft>
                <a:spcPts val="0"/>
              </a:spcAft>
              <a:buFont typeface="Wingdings 2" pitchFamily="18" charset="2"/>
              <a:buNone/>
              <a:defRPr/>
            </a:pPr>
            <a:r>
              <a:rPr lang="en-US" dirty="0" smtClean="0">
                <a:solidFill>
                  <a:schemeClr val="tx1">
                    <a:lumMod val="65000"/>
                    <a:lumOff val="35000"/>
                  </a:schemeClr>
                </a:solidFill>
                <a:ea typeface="+mn-ea"/>
                <a:cs typeface="+mn-cs"/>
              </a:rPr>
              <a:t>Also used wisdom to judge the people – A wise ruling – two woman live in same house, both with babies, one died in night, both arguing that the live child was theirs. Solomon orders the baby be cut in half. The mother of the child says no, don’t kill him, let her have him. The King gives her the baby. “When all Israel heard the verdict the king had given, they held the                       king in awe, because they saw he                    had wisdom from God to                        administer justice.” </a:t>
            </a:r>
          </a:p>
          <a:p>
            <a:pPr eaLnBrk="1" fontAlgn="auto" hangingPunct="1">
              <a:spcAft>
                <a:spcPts val="0"/>
              </a:spcAft>
              <a:buFont typeface="Wingdings 2" pitchFamily="18" charset="2"/>
              <a:buChar char=""/>
              <a:defRPr/>
            </a:pPr>
            <a:endParaRPr lang="en-US" dirty="0">
              <a:solidFill>
                <a:schemeClr val="tx1">
                  <a:lumMod val="65000"/>
                  <a:lumOff val="35000"/>
                </a:schemeClr>
              </a:solidFill>
              <a:ea typeface="+mn-ea"/>
              <a:cs typeface="+mn-cs"/>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624" y="524435"/>
            <a:ext cx="7086600" cy="731838"/>
          </a:xfrm>
        </p:spPr>
        <p:txBody>
          <a:bodyPr/>
          <a:lstStyle/>
          <a:p>
            <a:pPr eaLnBrk="1" fontAlgn="auto" hangingPunct="1">
              <a:spcAft>
                <a:spcPts val="0"/>
              </a:spcAft>
              <a:defRPr/>
            </a:pPr>
            <a:r>
              <a:rPr lang="en-US" dirty="0" smtClean="0">
                <a:ea typeface="+mj-ea"/>
                <a:cs typeface="+mj-cs"/>
              </a:rPr>
              <a:t>What is Wisdom for?</a:t>
            </a:r>
            <a:endParaRPr lang="en-US" dirty="0">
              <a:ea typeface="+mj-ea"/>
              <a:cs typeface="+mj-cs"/>
            </a:endParaRPr>
          </a:p>
        </p:txBody>
      </p:sp>
      <p:sp>
        <p:nvSpPr>
          <p:cNvPr id="3" name="Content Placeholder 2"/>
          <p:cNvSpPr>
            <a:spLocks noGrp="1"/>
          </p:cNvSpPr>
          <p:nvPr>
            <p:ph idx="1"/>
          </p:nvPr>
        </p:nvSpPr>
        <p:spPr>
          <a:xfrm>
            <a:off x="349624" y="1600200"/>
            <a:ext cx="7086600" cy="4525963"/>
          </a:xfrm>
        </p:spPr>
        <p:txBody>
          <a:bodyPr/>
          <a:lstStyle/>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The Serenity Prayer:</a:t>
            </a:r>
          </a:p>
          <a:p>
            <a:pPr lvl="1" eaLnBrk="1" fontAlgn="auto" hangingPunct="1">
              <a:spcAft>
                <a:spcPts val="0"/>
              </a:spcAft>
              <a:buClr>
                <a:schemeClr val="tx2">
                  <a:lumMod val="60000"/>
                  <a:lumOff val="40000"/>
                </a:schemeClr>
              </a:buClr>
              <a:buFont typeface="Wingdings 2" pitchFamily="18" charset="2"/>
              <a:buNone/>
              <a:defRPr/>
            </a:pPr>
            <a:endParaRPr lang="en-US" dirty="0" smtClean="0">
              <a:solidFill>
                <a:schemeClr val="tx1">
                  <a:lumMod val="65000"/>
                  <a:lumOff val="35000"/>
                </a:schemeClr>
              </a:solidFill>
              <a:ea typeface="+mn-ea"/>
            </a:endParaRPr>
          </a:p>
          <a:p>
            <a:pPr lvl="1" eaLnBrk="1" fontAlgn="auto" hangingPunct="1">
              <a:spcAft>
                <a:spcPts val="0"/>
              </a:spcAft>
              <a:buClr>
                <a:schemeClr val="tx2">
                  <a:lumMod val="60000"/>
                  <a:lumOff val="40000"/>
                </a:schemeClr>
              </a:buClr>
              <a:buFont typeface="Wingdings 2" pitchFamily="18" charset="2"/>
              <a:buNone/>
              <a:defRPr/>
            </a:pPr>
            <a:r>
              <a:rPr lang="en-US" dirty="0" smtClean="0">
                <a:solidFill>
                  <a:schemeClr val="tx1">
                    <a:lumMod val="65000"/>
                    <a:lumOff val="35000"/>
                  </a:schemeClr>
                </a:solidFill>
                <a:ea typeface="+mn-ea"/>
              </a:rPr>
              <a:t>God grant me the serenity to accept the things I cannot change;</a:t>
            </a:r>
          </a:p>
          <a:p>
            <a:pPr lvl="1" eaLnBrk="1" fontAlgn="auto" hangingPunct="1">
              <a:spcAft>
                <a:spcPts val="0"/>
              </a:spcAft>
              <a:buClr>
                <a:schemeClr val="tx2">
                  <a:lumMod val="60000"/>
                  <a:lumOff val="40000"/>
                </a:schemeClr>
              </a:buClr>
              <a:buFont typeface="Wingdings 2" pitchFamily="18" charset="2"/>
              <a:buNone/>
              <a:defRPr/>
            </a:pPr>
            <a:r>
              <a:rPr lang="en-US" dirty="0" smtClean="0">
                <a:solidFill>
                  <a:schemeClr val="tx1">
                    <a:lumMod val="65000"/>
                    <a:lumOff val="35000"/>
                  </a:schemeClr>
                </a:solidFill>
                <a:ea typeface="+mn-ea"/>
              </a:rPr>
              <a:t>The courage to change the things I can;</a:t>
            </a:r>
          </a:p>
          <a:p>
            <a:pPr lvl="1" eaLnBrk="1" fontAlgn="auto" hangingPunct="1">
              <a:spcAft>
                <a:spcPts val="0"/>
              </a:spcAft>
              <a:buClr>
                <a:schemeClr val="tx2">
                  <a:lumMod val="60000"/>
                  <a:lumOff val="40000"/>
                </a:schemeClr>
              </a:buClr>
              <a:buFont typeface="Wingdings 2" pitchFamily="18" charset="2"/>
              <a:buNone/>
              <a:defRPr/>
            </a:pPr>
            <a:r>
              <a:rPr lang="en-US" dirty="0" smtClean="0">
                <a:solidFill>
                  <a:schemeClr val="tx1">
                    <a:lumMod val="65000"/>
                    <a:lumOff val="35000"/>
                  </a:schemeClr>
                </a:solidFill>
                <a:ea typeface="+mn-ea"/>
              </a:rPr>
              <a:t>And the </a:t>
            </a:r>
            <a:r>
              <a:rPr lang="en-US" b="1" dirty="0" smtClean="0">
                <a:solidFill>
                  <a:schemeClr val="tx1">
                    <a:lumMod val="65000"/>
                    <a:lumOff val="35000"/>
                  </a:schemeClr>
                </a:solidFill>
                <a:ea typeface="+mn-ea"/>
              </a:rPr>
              <a:t>wisdom</a:t>
            </a:r>
            <a:r>
              <a:rPr lang="en-US" dirty="0" smtClean="0">
                <a:solidFill>
                  <a:schemeClr val="tx1">
                    <a:lumMod val="65000"/>
                    <a:lumOff val="35000"/>
                  </a:schemeClr>
                </a:solidFill>
                <a:ea typeface="+mn-ea"/>
              </a:rPr>
              <a:t> to know the difference.</a:t>
            </a:r>
            <a:endParaRPr lang="en-US" dirty="0">
              <a:solidFill>
                <a:schemeClr val="tx1">
                  <a:lumMod val="65000"/>
                  <a:lumOff val="35000"/>
                </a:schemeClr>
              </a:solidFill>
              <a:ea typeface="+mn-ea"/>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49624" y="524435"/>
            <a:ext cx="7086600" cy="731838"/>
          </a:xfrm>
        </p:spPr>
        <p:txBody>
          <a:bodyPr/>
          <a:lstStyle/>
          <a:p>
            <a:pPr eaLnBrk="1" fontAlgn="auto" hangingPunct="1">
              <a:spcAft>
                <a:spcPts val="0"/>
              </a:spcAft>
              <a:defRPr/>
            </a:pPr>
            <a:r>
              <a:rPr lang="en-US" dirty="0" smtClean="0">
                <a:ea typeface="+mj-ea"/>
                <a:cs typeface="+mj-cs"/>
              </a:rPr>
              <a:t>How do we get wisdom?</a:t>
            </a:r>
            <a:endParaRPr lang="en-US" dirty="0">
              <a:ea typeface="+mj-ea"/>
              <a:cs typeface="+mj-cs"/>
            </a:endParaRPr>
          </a:p>
        </p:txBody>
      </p:sp>
      <p:sp>
        <p:nvSpPr>
          <p:cNvPr id="8195" name="Rectangle 3"/>
          <p:cNvSpPr>
            <a:spLocks noGrp="1" noChangeArrowheads="1"/>
          </p:cNvSpPr>
          <p:nvPr>
            <p:ph type="body" idx="1"/>
          </p:nvPr>
        </p:nvSpPr>
        <p:spPr>
          <a:xfrm>
            <a:off x="349624" y="1600200"/>
            <a:ext cx="7086600" cy="4525963"/>
          </a:xfrm>
        </p:spPr>
        <p:txBody>
          <a:bodyPr/>
          <a:lstStyle/>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How do we get wisdom?</a:t>
            </a:r>
          </a:p>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Learned </a:t>
            </a:r>
            <a:r>
              <a:rPr lang="en-US" dirty="0">
                <a:solidFill>
                  <a:schemeClr val="tx1">
                    <a:lumMod val="65000"/>
                    <a:lumOff val="35000"/>
                  </a:schemeClr>
                </a:solidFill>
                <a:ea typeface="+mn-ea"/>
                <a:cs typeface="+mn-cs"/>
              </a:rPr>
              <a:t>knowledge </a:t>
            </a:r>
          </a:p>
          <a:p>
            <a:pPr eaLnBrk="1" fontAlgn="auto" hangingPunct="1">
              <a:spcAft>
                <a:spcPts val="0"/>
              </a:spcAft>
              <a:buFont typeface="Wingdings 2" pitchFamily="18" charset="2"/>
              <a:buChar char=""/>
              <a:defRPr/>
            </a:pPr>
            <a:r>
              <a:rPr lang="en-US" dirty="0">
                <a:solidFill>
                  <a:schemeClr val="tx1">
                    <a:lumMod val="65000"/>
                    <a:lumOff val="35000"/>
                  </a:schemeClr>
                </a:solidFill>
                <a:ea typeface="+mn-ea"/>
                <a:cs typeface="+mn-cs"/>
              </a:rPr>
              <a:t>Lived experience – learning from mistakes</a:t>
            </a:r>
          </a:p>
          <a:p>
            <a:pPr eaLnBrk="1" fontAlgn="auto" hangingPunct="1">
              <a:spcAft>
                <a:spcPts val="0"/>
              </a:spcAft>
              <a:buFont typeface="Wingdings 2" pitchFamily="18" charset="2"/>
              <a:buChar char=""/>
              <a:defRPr/>
            </a:pPr>
            <a:r>
              <a:rPr lang="en-US" dirty="0">
                <a:solidFill>
                  <a:schemeClr val="tx1">
                    <a:lumMod val="65000"/>
                    <a:lumOff val="35000"/>
                  </a:schemeClr>
                </a:solidFill>
                <a:ea typeface="+mn-ea"/>
                <a:cs typeface="+mn-cs"/>
              </a:rPr>
              <a:t>Vicarious experience – watching the actions of others</a:t>
            </a:r>
          </a:p>
          <a:p>
            <a:pPr eaLnBrk="1" fontAlgn="auto" hangingPunct="1">
              <a:spcAft>
                <a:spcPts val="0"/>
              </a:spcAft>
              <a:buFont typeface="Wingdings 2" pitchFamily="18" charset="2"/>
              <a:buChar char=""/>
              <a:defRPr/>
            </a:pPr>
            <a:r>
              <a:rPr lang="en-US" dirty="0">
                <a:solidFill>
                  <a:schemeClr val="tx1">
                    <a:lumMod val="65000"/>
                    <a:lumOff val="35000"/>
                  </a:schemeClr>
                </a:solidFill>
                <a:ea typeface="+mn-ea"/>
                <a:cs typeface="+mn-cs"/>
              </a:rPr>
              <a:t>Perspective – taking in another’s point of view</a:t>
            </a:r>
          </a:p>
          <a:p>
            <a:pPr eaLnBrk="1" fontAlgn="auto" hangingPunct="1">
              <a:spcAft>
                <a:spcPts val="0"/>
              </a:spcAft>
              <a:buFont typeface="Wingdings 2" pitchFamily="18" charset="2"/>
              <a:buChar char=""/>
              <a:defRPr/>
            </a:pPr>
            <a:r>
              <a:rPr lang="en-US" dirty="0">
                <a:solidFill>
                  <a:schemeClr val="tx1">
                    <a:lumMod val="65000"/>
                    <a:lumOff val="35000"/>
                  </a:schemeClr>
                </a:solidFill>
                <a:ea typeface="+mn-ea"/>
                <a:cs typeface="+mn-cs"/>
              </a:rPr>
              <a:t>Importance of humility</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624" y="524435"/>
            <a:ext cx="7086600" cy="731838"/>
          </a:xfrm>
        </p:spPr>
        <p:txBody>
          <a:bodyPr/>
          <a:lstStyle/>
          <a:p>
            <a:pPr eaLnBrk="1" fontAlgn="auto" hangingPunct="1">
              <a:spcAft>
                <a:spcPts val="0"/>
              </a:spcAft>
              <a:defRPr/>
            </a:pPr>
            <a:r>
              <a:rPr lang="en-US" dirty="0" smtClean="0"/>
              <a:t>How do we get wisdom?</a:t>
            </a:r>
            <a:endParaRPr lang="en-US" dirty="0">
              <a:ea typeface="+mj-ea"/>
              <a:cs typeface="+mj-cs"/>
            </a:endParaRPr>
          </a:p>
        </p:txBody>
      </p:sp>
      <p:sp>
        <p:nvSpPr>
          <p:cNvPr id="3" name="Content Placeholder 2"/>
          <p:cNvSpPr>
            <a:spLocks noGrp="1"/>
          </p:cNvSpPr>
          <p:nvPr>
            <p:ph idx="1"/>
          </p:nvPr>
        </p:nvSpPr>
        <p:spPr>
          <a:xfrm>
            <a:off x="349624" y="1600200"/>
            <a:ext cx="7086600" cy="4525963"/>
          </a:xfrm>
        </p:spPr>
        <p:txBody>
          <a:bodyPr>
            <a:normAutofit fontScale="92500" lnSpcReduction="20000"/>
          </a:bodyPr>
          <a:lstStyle/>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Wisdom something that is often sought- by ourselves and from others</a:t>
            </a:r>
          </a:p>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Many older people who reflect on wisdom say that most wisdom they have gained has been through difficult experiences and challenges</a:t>
            </a:r>
          </a:p>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Wisdom is something we try to pass on – to prevent others from making the same errors – or going through the pain/struggles we might have</a:t>
            </a:r>
          </a:p>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However, wise advice often discounted by the younger generations – there is a sense in which we have to make the journey ourselves</a:t>
            </a:r>
          </a:p>
          <a:p>
            <a:pPr eaLnBrk="1" fontAlgn="auto" hangingPunct="1">
              <a:spcAft>
                <a:spcPts val="0"/>
              </a:spcAft>
              <a:buFont typeface="Wingdings 2" pitchFamily="18" charset="2"/>
              <a:buChar char=""/>
              <a:defRPr/>
            </a:pPr>
            <a:endParaRPr lang="en-US" dirty="0">
              <a:solidFill>
                <a:schemeClr val="tx1">
                  <a:lumMod val="65000"/>
                  <a:lumOff val="35000"/>
                </a:schemeClr>
              </a:solidFill>
              <a:ea typeface="+mn-ea"/>
              <a:cs typeface="+mn-cs"/>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624" y="524435"/>
            <a:ext cx="7086600" cy="731838"/>
          </a:xfrm>
        </p:spPr>
        <p:txBody>
          <a:bodyPr/>
          <a:lstStyle/>
          <a:p>
            <a:pPr eaLnBrk="1" fontAlgn="auto" hangingPunct="1">
              <a:spcAft>
                <a:spcPts val="0"/>
              </a:spcAft>
              <a:defRPr/>
            </a:pPr>
            <a:r>
              <a:rPr lang="en-US" dirty="0" smtClean="0">
                <a:ea typeface="+mj-ea"/>
                <a:cs typeface="+mj-cs"/>
              </a:rPr>
              <a:t>Wisdom and Age</a:t>
            </a:r>
            <a:endParaRPr lang="en-US" dirty="0">
              <a:ea typeface="+mj-ea"/>
              <a:cs typeface="+mj-cs"/>
            </a:endParaRPr>
          </a:p>
        </p:txBody>
      </p:sp>
      <p:sp>
        <p:nvSpPr>
          <p:cNvPr id="3" name="Content Placeholder 2"/>
          <p:cNvSpPr>
            <a:spLocks noGrp="1"/>
          </p:cNvSpPr>
          <p:nvPr>
            <p:ph idx="1"/>
          </p:nvPr>
        </p:nvSpPr>
        <p:spPr>
          <a:xfrm>
            <a:off x="349624" y="1600200"/>
            <a:ext cx="7086600" cy="4525963"/>
          </a:xfrm>
        </p:spPr>
        <p:txBody>
          <a:bodyPr/>
          <a:lstStyle/>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Wisdom and Age:</a:t>
            </a:r>
          </a:p>
          <a:p>
            <a:pPr lvl="1" eaLnBrk="1" fontAlgn="auto" hangingPunct="1">
              <a:spcAft>
                <a:spcPts val="0"/>
              </a:spcAft>
              <a:buClr>
                <a:schemeClr val="tx2">
                  <a:lumMod val="60000"/>
                  <a:lumOff val="40000"/>
                </a:schemeClr>
              </a:buClr>
              <a:buFont typeface="Wingdings 2" pitchFamily="18" charset="2"/>
              <a:buChar char=""/>
              <a:defRPr/>
            </a:pPr>
            <a:r>
              <a:rPr lang="en-US" dirty="0" smtClean="0">
                <a:solidFill>
                  <a:schemeClr val="tx1">
                    <a:lumMod val="65000"/>
                    <a:lumOff val="35000"/>
                  </a:schemeClr>
                </a:solidFill>
                <a:ea typeface="+mn-ea"/>
              </a:rPr>
              <a:t>Wisdom often associated with age – growing older and wiser… but is it?</a:t>
            </a:r>
          </a:p>
          <a:p>
            <a:pPr lvl="1" eaLnBrk="1" fontAlgn="auto" hangingPunct="1">
              <a:spcAft>
                <a:spcPts val="0"/>
              </a:spcAft>
              <a:buClr>
                <a:schemeClr val="tx2">
                  <a:lumMod val="60000"/>
                  <a:lumOff val="40000"/>
                </a:schemeClr>
              </a:buClr>
              <a:buFont typeface="Wingdings 2" pitchFamily="18" charset="2"/>
              <a:buChar char=""/>
              <a:defRPr/>
            </a:pPr>
            <a:r>
              <a:rPr lang="en-US" dirty="0" smtClean="0">
                <a:solidFill>
                  <a:schemeClr val="tx1">
                    <a:lumMod val="65000"/>
                    <a:lumOff val="35000"/>
                  </a:schemeClr>
                </a:solidFill>
                <a:ea typeface="+mn-ea"/>
              </a:rPr>
              <a:t>Is wisdom different in youth, middle age, older adults?</a:t>
            </a:r>
          </a:p>
          <a:p>
            <a:pPr lvl="1" eaLnBrk="1" fontAlgn="auto" hangingPunct="1">
              <a:spcAft>
                <a:spcPts val="0"/>
              </a:spcAft>
              <a:buClr>
                <a:schemeClr val="tx2">
                  <a:lumMod val="60000"/>
                  <a:lumOff val="40000"/>
                </a:schemeClr>
              </a:buClr>
              <a:buFont typeface="Wingdings 2" pitchFamily="18" charset="2"/>
              <a:buChar char=""/>
              <a:defRPr/>
            </a:pPr>
            <a:r>
              <a:rPr lang="en-US" dirty="0" smtClean="0">
                <a:solidFill>
                  <a:schemeClr val="tx1">
                    <a:lumMod val="65000"/>
                    <a:lumOff val="35000"/>
                  </a:schemeClr>
                </a:solidFill>
                <a:ea typeface="+mn-ea"/>
              </a:rPr>
              <a:t>Is the key the ability to reflect on and learn from life?</a:t>
            </a:r>
          </a:p>
          <a:p>
            <a:pPr lvl="1" eaLnBrk="1" fontAlgn="auto" hangingPunct="1">
              <a:spcAft>
                <a:spcPts val="0"/>
              </a:spcAft>
              <a:buClr>
                <a:schemeClr val="tx2">
                  <a:lumMod val="60000"/>
                  <a:lumOff val="40000"/>
                </a:schemeClr>
              </a:buClr>
              <a:buFont typeface="Wingdings 2" pitchFamily="18" charset="2"/>
              <a:buChar char=""/>
              <a:defRPr/>
            </a:pPr>
            <a:r>
              <a:rPr lang="en-US" dirty="0" smtClean="0">
                <a:solidFill>
                  <a:schemeClr val="tx1">
                    <a:lumMod val="65000"/>
                    <a:lumOff val="35000"/>
                  </a:schemeClr>
                </a:solidFill>
                <a:ea typeface="+mn-ea"/>
              </a:rPr>
              <a:t>Wisdom as something which is developed/grown through life experiences</a:t>
            </a:r>
          </a:p>
          <a:p>
            <a:pPr lvl="1" eaLnBrk="1" fontAlgn="auto" hangingPunct="1">
              <a:spcAft>
                <a:spcPts val="0"/>
              </a:spcAft>
              <a:buClr>
                <a:schemeClr val="tx2">
                  <a:lumMod val="60000"/>
                  <a:lumOff val="40000"/>
                </a:schemeClr>
              </a:buClr>
              <a:buFont typeface="Wingdings 2" pitchFamily="18" charset="2"/>
              <a:buChar char=""/>
              <a:defRPr/>
            </a:pPr>
            <a:r>
              <a:rPr lang="en-US" dirty="0" smtClean="0">
                <a:solidFill>
                  <a:schemeClr val="tx1">
                    <a:lumMod val="65000"/>
                    <a:lumOff val="35000"/>
                  </a:schemeClr>
                </a:solidFill>
                <a:ea typeface="+mn-ea"/>
              </a:rPr>
              <a:t>So how does one gain wisdom?</a:t>
            </a:r>
            <a:endParaRPr lang="en-US" dirty="0">
              <a:solidFill>
                <a:schemeClr val="tx1">
                  <a:lumMod val="65000"/>
                  <a:lumOff val="35000"/>
                </a:schemeClr>
              </a:solidFill>
              <a:ea typeface="+mn-ea"/>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624" y="524435"/>
            <a:ext cx="7086600" cy="731838"/>
          </a:xfrm>
        </p:spPr>
        <p:txBody>
          <a:bodyPr/>
          <a:lstStyle/>
          <a:p>
            <a:pPr eaLnBrk="1" fontAlgn="auto" hangingPunct="1">
              <a:spcAft>
                <a:spcPts val="0"/>
              </a:spcAft>
              <a:defRPr/>
            </a:pPr>
            <a:r>
              <a:rPr lang="en-US" dirty="0" smtClean="0">
                <a:ea typeface="+mj-ea"/>
                <a:cs typeface="+mj-cs"/>
              </a:rPr>
              <a:t>What is Wisdom?</a:t>
            </a:r>
            <a:endParaRPr lang="en-US" dirty="0">
              <a:ea typeface="+mj-ea"/>
              <a:cs typeface="+mj-cs"/>
            </a:endParaRPr>
          </a:p>
        </p:txBody>
      </p:sp>
      <p:sp>
        <p:nvSpPr>
          <p:cNvPr id="3" name="Content Placeholder 2"/>
          <p:cNvSpPr>
            <a:spLocks noGrp="1"/>
          </p:cNvSpPr>
          <p:nvPr>
            <p:ph idx="1"/>
          </p:nvPr>
        </p:nvSpPr>
        <p:spPr>
          <a:xfrm>
            <a:off x="349624" y="1600200"/>
            <a:ext cx="7086600" cy="4525963"/>
          </a:xfrm>
        </p:spPr>
        <p:txBody>
          <a:bodyPr/>
          <a:lstStyle/>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What aspects of this presentation so far, stand out for you in terms of understanding wisdom and the role it might play in your life and work?</a:t>
            </a:r>
            <a:endParaRPr lang="en-US" dirty="0">
              <a:solidFill>
                <a:schemeClr val="tx1">
                  <a:lumMod val="65000"/>
                  <a:lumOff val="35000"/>
                </a:schemeClr>
              </a:solidFill>
              <a:ea typeface="+mn-ea"/>
              <a:cs typeface="+mn-cs"/>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624" y="524435"/>
            <a:ext cx="7086600" cy="731838"/>
          </a:xfrm>
        </p:spPr>
        <p:txBody>
          <a:bodyPr/>
          <a:lstStyle/>
          <a:p>
            <a:pPr eaLnBrk="1" fontAlgn="auto" hangingPunct="1">
              <a:spcAft>
                <a:spcPts val="0"/>
              </a:spcAft>
              <a:defRPr/>
            </a:pPr>
            <a:r>
              <a:rPr lang="en-US" dirty="0" smtClean="0">
                <a:ea typeface="+mj-ea"/>
                <a:cs typeface="+mj-cs"/>
              </a:rPr>
              <a:t>Part II</a:t>
            </a:r>
            <a:endParaRPr lang="en-US" dirty="0">
              <a:ea typeface="+mj-ea"/>
              <a:cs typeface="+mj-cs"/>
            </a:endParaRPr>
          </a:p>
        </p:txBody>
      </p:sp>
      <p:sp>
        <p:nvSpPr>
          <p:cNvPr id="3" name="Content Placeholder 2"/>
          <p:cNvSpPr>
            <a:spLocks noGrp="1"/>
          </p:cNvSpPr>
          <p:nvPr>
            <p:ph idx="1"/>
          </p:nvPr>
        </p:nvSpPr>
        <p:spPr>
          <a:xfrm>
            <a:off x="349624" y="1600200"/>
            <a:ext cx="7086600" cy="4525963"/>
          </a:xfrm>
        </p:spPr>
        <p:txBody>
          <a:bodyPr/>
          <a:lstStyle/>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Therapist Wisdom</a:t>
            </a:r>
            <a:endParaRPr lang="en-US" dirty="0">
              <a:solidFill>
                <a:schemeClr val="tx1">
                  <a:lumMod val="65000"/>
                  <a:lumOff val="35000"/>
                </a:schemeClr>
              </a:solidFill>
              <a:ea typeface="+mn-ea"/>
              <a:cs typeface="+mn-cs"/>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624" y="524435"/>
            <a:ext cx="7086600" cy="731838"/>
          </a:xfrm>
        </p:spPr>
        <p:txBody>
          <a:bodyPr/>
          <a:lstStyle/>
          <a:p>
            <a:pPr eaLnBrk="1" fontAlgn="auto" hangingPunct="1">
              <a:spcAft>
                <a:spcPts val="0"/>
              </a:spcAft>
              <a:defRPr/>
            </a:pPr>
            <a:r>
              <a:rPr lang="en-US" dirty="0" smtClean="0">
                <a:ea typeface="+mj-ea"/>
                <a:cs typeface="+mj-cs"/>
              </a:rPr>
              <a:t>Therapist Wisdom</a:t>
            </a:r>
            <a:endParaRPr lang="en-US" dirty="0">
              <a:ea typeface="+mj-ea"/>
              <a:cs typeface="+mj-cs"/>
            </a:endParaRPr>
          </a:p>
        </p:txBody>
      </p:sp>
      <p:sp>
        <p:nvSpPr>
          <p:cNvPr id="3" name="Content Placeholder 2"/>
          <p:cNvSpPr>
            <a:spLocks noGrp="1"/>
          </p:cNvSpPr>
          <p:nvPr>
            <p:ph idx="1"/>
          </p:nvPr>
        </p:nvSpPr>
        <p:spPr>
          <a:xfrm>
            <a:off x="349624" y="1600200"/>
            <a:ext cx="7086600" cy="4525963"/>
          </a:xfrm>
        </p:spPr>
        <p:txBody>
          <a:bodyPr>
            <a:normAutofit fontScale="92500"/>
          </a:bodyPr>
          <a:lstStyle/>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As therapists our own development – including that of wisdom are integral to our practice</a:t>
            </a:r>
          </a:p>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We learn from life experiences, but also from our interactions with clients</a:t>
            </a:r>
          </a:p>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The role of reflective practice, supervision, insight and understanding – to look in mirror and see clearly – role of compassion towards self - </a:t>
            </a:r>
          </a:p>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The difference between theoretical or head knowledge and heart knowledge/understanding</a:t>
            </a:r>
            <a:endParaRPr lang="en-US" dirty="0">
              <a:solidFill>
                <a:schemeClr val="tx1">
                  <a:lumMod val="65000"/>
                  <a:lumOff val="35000"/>
                </a:schemeClr>
              </a:solidFill>
              <a:ea typeface="+mn-ea"/>
              <a:cs typeface="+mn-cs"/>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624" y="524435"/>
            <a:ext cx="7086600" cy="731838"/>
          </a:xfrm>
        </p:spPr>
        <p:txBody>
          <a:bodyPr/>
          <a:lstStyle/>
          <a:p>
            <a:pPr eaLnBrk="1" fontAlgn="auto" hangingPunct="1">
              <a:spcAft>
                <a:spcPts val="0"/>
              </a:spcAft>
              <a:defRPr/>
            </a:pPr>
            <a:r>
              <a:rPr lang="en-US" dirty="0" smtClean="0">
                <a:ea typeface="+mj-ea"/>
                <a:cs typeface="+mj-cs"/>
              </a:rPr>
              <a:t>Therapist Wisdom</a:t>
            </a:r>
            <a:endParaRPr lang="en-US" dirty="0">
              <a:ea typeface="+mj-ea"/>
              <a:cs typeface="+mj-cs"/>
            </a:endParaRPr>
          </a:p>
        </p:txBody>
      </p:sp>
      <p:sp>
        <p:nvSpPr>
          <p:cNvPr id="3" name="Content Placeholder 2"/>
          <p:cNvSpPr>
            <a:spLocks noGrp="1"/>
          </p:cNvSpPr>
          <p:nvPr>
            <p:ph idx="1"/>
          </p:nvPr>
        </p:nvSpPr>
        <p:spPr>
          <a:xfrm>
            <a:off x="349624" y="1600200"/>
            <a:ext cx="7086600" cy="4525963"/>
          </a:xfrm>
        </p:spPr>
        <p:txBody>
          <a:bodyPr/>
          <a:lstStyle/>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Reflect on key life experiences or particular clients that you have grown/learned from in some way?</a:t>
            </a:r>
          </a:p>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In what ways have these experiences contributed to the development of wisdom in your own life?</a:t>
            </a:r>
            <a:endParaRPr lang="en-US" dirty="0">
              <a:solidFill>
                <a:schemeClr val="tx1">
                  <a:lumMod val="65000"/>
                  <a:lumOff val="35000"/>
                </a:schemeClr>
              </a:solidFill>
              <a:ea typeface="+mn-ea"/>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624" y="524435"/>
            <a:ext cx="7086600" cy="731838"/>
          </a:xfrm>
        </p:spPr>
        <p:txBody>
          <a:bodyPr/>
          <a:lstStyle/>
          <a:p>
            <a:pPr eaLnBrk="1" fontAlgn="auto" hangingPunct="1">
              <a:spcAft>
                <a:spcPts val="0"/>
              </a:spcAft>
              <a:defRPr/>
            </a:pPr>
            <a:r>
              <a:rPr lang="en-US" dirty="0" smtClean="0">
                <a:ea typeface="+mj-ea"/>
                <a:cs typeface="+mj-cs"/>
              </a:rPr>
              <a:t>Definition of Wisdom:</a:t>
            </a:r>
            <a:endParaRPr lang="en-US" dirty="0">
              <a:ea typeface="+mj-ea"/>
              <a:cs typeface="+mj-cs"/>
            </a:endParaRPr>
          </a:p>
        </p:txBody>
      </p:sp>
      <p:sp>
        <p:nvSpPr>
          <p:cNvPr id="3" name="Content Placeholder 2"/>
          <p:cNvSpPr>
            <a:spLocks noGrp="1"/>
          </p:cNvSpPr>
          <p:nvPr>
            <p:ph idx="1"/>
          </p:nvPr>
        </p:nvSpPr>
        <p:spPr>
          <a:xfrm>
            <a:off x="349624" y="1600200"/>
            <a:ext cx="7086600" cy="4525963"/>
          </a:xfrm>
        </p:spPr>
        <p:txBody>
          <a:bodyPr>
            <a:normAutofit fontScale="85000" lnSpcReduction="20000"/>
          </a:bodyPr>
          <a:lstStyle/>
          <a:p>
            <a:pPr eaLnBrk="1" fontAlgn="auto" hangingPunct="1">
              <a:spcAft>
                <a:spcPts val="0"/>
              </a:spcAft>
              <a:buFont typeface="Wingdings 2" pitchFamily="18" charset="2"/>
              <a:buNone/>
              <a:defRPr/>
            </a:pPr>
            <a:r>
              <a:rPr lang="en-US" dirty="0" smtClean="0">
                <a:solidFill>
                  <a:schemeClr val="tx1">
                    <a:lumMod val="65000"/>
                    <a:lumOff val="35000"/>
                  </a:schemeClr>
                </a:solidFill>
                <a:ea typeface="+mn-ea"/>
                <a:cs typeface="+mn-cs"/>
              </a:rPr>
              <a:t>Dictionary definition: </a:t>
            </a:r>
          </a:p>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1. The quality of being wise; knowledge, and the capacity to make due use of it; knowledge of the best ends and the best means; discernment and judgment; discretion; sagacity; skill; dexterity. 2. The results of wise judgments; scientific or practical truth, acquired knowledge, erudition.</a:t>
            </a:r>
          </a:p>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1. The ability to discern or judge what is true, right, or lasting; insight. 2. Common sense; good judgment. 3. The sum of learning through the ages; knowledge; wise teachings of ancient sages. 4. A wise outlook, plan or course of action. 5. Wisdom – Bible – Wisdom of Solomon </a:t>
            </a:r>
            <a:endParaRPr lang="en-US" dirty="0">
              <a:solidFill>
                <a:schemeClr val="tx1">
                  <a:lumMod val="65000"/>
                  <a:lumOff val="35000"/>
                </a:schemeClr>
              </a:solidFill>
              <a:ea typeface="+mn-ea"/>
              <a:cs typeface="+mn-cs"/>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49624" y="524435"/>
            <a:ext cx="7086600" cy="731838"/>
          </a:xfrm>
        </p:spPr>
        <p:txBody>
          <a:bodyPr/>
          <a:lstStyle/>
          <a:p>
            <a:pPr eaLnBrk="1" fontAlgn="auto" hangingPunct="1">
              <a:spcAft>
                <a:spcPts val="0"/>
              </a:spcAft>
              <a:defRPr/>
            </a:pPr>
            <a:r>
              <a:rPr lang="en-US" dirty="0" smtClean="0">
                <a:ea typeface="+mj-ea"/>
                <a:cs typeface="+mj-cs"/>
              </a:rPr>
              <a:t>Therapist Wisdom</a:t>
            </a:r>
            <a:endParaRPr lang="en-US" dirty="0">
              <a:ea typeface="+mj-ea"/>
              <a:cs typeface="+mj-cs"/>
            </a:endParaRPr>
          </a:p>
        </p:txBody>
      </p:sp>
      <p:sp>
        <p:nvSpPr>
          <p:cNvPr id="10243" name="Rectangle 3"/>
          <p:cNvSpPr>
            <a:spLocks noGrp="1" noChangeArrowheads="1"/>
          </p:cNvSpPr>
          <p:nvPr>
            <p:ph type="body" idx="1"/>
          </p:nvPr>
        </p:nvSpPr>
        <p:spPr>
          <a:xfrm>
            <a:off x="349624" y="1600200"/>
            <a:ext cx="7086600" cy="4525963"/>
          </a:xfrm>
        </p:spPr>
        <p:txBody>
          <a:bodyPr/>
          <a:lstStyle/>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My Own Journey - Stephanie</a:t>
            </a:r>
          </a:p>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a:t>
            </a:r>
            <a:r>
              <a:rPr lang="en-US" dirty="0">
                <a:solidFill>
                  <a:schemeClr val="tx1">
                    <a:lumMod val="65000"/>
                    <a:lumOff val="35000"/>
                  </a:schemeClr>
                </a:solidFill>
                <a:ea typeface="+mn-ea"/>
                <a:cs typeface="+mn-cs"/>
              </a:rPr>
              <a:t>There are places I remember, all my life, though some have changed…”</a:t>
            </a:r>
          </a:p>
          <a:p>
            <a:pPr eaLnBrk="1" fontAlgn="auto" hangingPunct="1">
              <a:spcAft>
                <a:spcPts val="0"/>
              </a:spcAft>
              <a:buFont typeface="Wingdings 2" pitchFamily="18" charset="2"/>
              <a:buChar char=""/>
              <a:defRPr/>
            </a:pPr>
            <a:r>
              <a:rPr lang="en-US" dirty="0">
                <a:solidFill>
                  <a:schemeClr val="tx1">
                    <a:lumMod val="65000"/>
                    <a:lumOff val="35000"/>
                  </a:schemeClr>
                </a:solidFill>
                <a:ea typeface="+mn-ea"/>
                <a:cs typeface="+mn-cs"/>
              </a:rPr>
              <a:t>Experiences both pragmatic and profound</a:t>
            </a:r>
          </a:p>
          <a:p>
            <a:pPr eaLnBrk="1" fontAlgn="auto" hangingPunct="1">
              <a:spcAft>
                <a:spcPts val="0"/>
              </a:spcAft>
              <a:buFont typeface="Wingdings 2" pitchFamily="18" charset="2"/>
              <a:buChar char=""/>
              <a:defRPr/>
            </a:pPr>
            <a:r>
              <a:rPr lang="en-US" dirty="0">
                <a:solidFill>
                  <a:schemeClr val="tx1">
                    <a:lumMod val="65000"/>
                    <a:lumOff val="35000"/>
                  </a:schemeClr>
                </a:solidFill>
                <a:ea typeface="+mn-ea"/>
                <a:cs typeface="+mn-cs"/>
              </a:rPr>
              <a:t>Pain, shame, amazement, gratitude…the emotional content of “wisdom experiences”</a:t>
            </a:r>
          </a:p>
          <a:p>
            <a:pPr eaLnBrk="1" fontAlgn="auto" hangingPunct="1">
              <a:spcAft>
                <a:spcPts val="0"/>
              </a:spcAft>
              <a:buFont typeface="Wingdings 2" pitchFamily="18" charset="2"/>
              <a:buChar char=""/>
              <a:defRPr/>
            </a:pPr>
            <a:r>
              <a:rPr lang="en-US" dirty="0">
                <a:solidFill>
                  <a:schemeClr val="tx1">
                    <a:lumMod val="65000"/>
                    <a:lumOff val="35000"/>
                  </a:schemeClr>
                </a:solidFill>
                <a:ea typeface="+mn-ea"/>
                <a:cs typeface="+mn-cs"/>
              </a:rPr>
              <a:t>A shift in perspective and priorities - ?maturity </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p:cNvSpPr>
          <p:nvPr>
            <p:ph type="title"/>
          </p:nvPr>
        </p:nvSpPr>
        <p:spPr bwMode="auto"/>
        <p:txBody>
          <a:bodyPr wrap="square" numCol="1" anchorCtr="0" compatLnSpc="1">
            <a:prstTxWarp prst="textNoShape">
              <a:avLst/>
            </a:prstTxWarp>
          </a:bodyPr>
          <a:lstStyle/>
          <a:p>
            <a:pPr eaLnBrk="1" hangingPunct="1">
              <a:defRPr/>
            </a:pPr>
            <a:r>
              <a:rPr lang="en-US">
                <a:effectLst/>
              </a:rPr>
              <a:t>In my life…</a:t>
            </a:r>
          </a:p>
        </p:txBody>
      </p:sp>
      <p:sp>
        <p:nvSpPr>
          <p:cNvPr id="116739" name="Rectangle 3"/>
          <p:cNvSpPr>
            <a:spLocks noGrp="1"/>
          </p:cNvSpPr>
          <p:nvPr>
            <p:ph type="body" idx="1"/>
          </p:nvPr>
        </p:nvSpPr>
        <p:spPr bwMode="auto"/>
        <p:txBody>
          <a:bodyPr wrap="square" numCol="1" anchor="t" anchorCtr="0" compatLnSpc="1">
            <a:prstTxWarp prst="textNoShape">
              <a:avLst/>
            </a:prstTxWarp>
          </a:bodyPr>
          <a:lstStyle/>
          <a:p>
            <a:pPr eaLnBrk="1" hangingPunct="1">
              <a:buFont typeface="Wingdings 2" pitchFamily="-108" charset="2"/>
              <a:buNone/>
              <a:defRPr/>
            </a:pPr>
            <a:r>
              <a:rPr lang="en-US" sz="2200">
                <a:effectLst/>
              </a:rPr>
              <a:t>   There are places I remember</a:t>
            </a:r>
            <a:br>
              <a:rPr lang="en-US" sz="2200">
                <a:effectLst/>
              </a:rPr>
            </a:br>
            <a:r>
              <a:rPr lang="en-US" sz="2200">
                <a:effectLst/>
              </a:rPr>
              <a:t>All my life </a:t>
            </a:r>
          </a:p>
          <a:p>
            <a:pPr eaLnBrk="1" hangingPunct="1">
              <a:buFont typeface="Wingdings 2" pitchFamily="-108" charset="2"/>
              <a:buNone/>
              <a:defRPr/>
            </a:pPr>
            <a:r>
              <a:rPr lang="en-US" sz="2200">
                <a:effectLst/>
              </a:rPr>
              <a:t>   - though some have changed –</a:t>
            </a:r>
          </a:p>
          <a:p>
            <a:pPr eaLnBrk="1" hangingPunct="1">
              <a:buFont typeface="Wingdings 2" pitchFamily="-108" charset="2"/>
              <a:buNone/>
              <a:defRPr/>
            </a:pPr>
            <a:r>
              <a:rPr lang="en-US" sz="2200">
                <a:effectLst/>
              </a:rPr>
              <a:t>    Some forever, not for better -</a:t>
            </a:r>
            <a:br>
              <a:rPr lang="en-US" sz="2200">
                <a:effectLst/>
              </a:rPr>
            </a:br>
            <a:r>
              <a:rPr lang="en-US" sz="2200">
                <a:effectLst/>
              </a:rPr>
              <a:t>Some have gone, and some remain.</a:t>
            </a:r>
            <a:br>
              <a:rPr lang="en-US" sz="2200">
                <a:effectLst/>
              </a:rPr>
            </a:br>
            <a:endParaRPr lang="en-US" sz="1000">
              <a:effectLst/>
            </a:endParaRPr>
          </a:p>
          <a:p>
            <a:pPr eaLnBrk="1" hangingPunct="1">
              <a:buFont typeface="Wingdings 2" pitchFamily="-108" charset="2"/>
              <a:buNone/>
              <a:defRPr/>
            </a:pPr>
            <a:r>
              <a:rPr lang="en-US" sz="2200">
                <a:effectLst/>
              </a:rPr>
              <a:t>    All these places have their moments</a:t>
            </a:r>
            <a:br>
              <a:rPr lang="en-US" sz="2200">
                <a:effectLst/>
              </a:rPr>
            </a:br>
            <a:r>
              <a:rPr lang="en-US" sz="2200">
                <a:effectLst/>
              </a:rPr>
              <a:t>With lovers and friends I still can recall </a:t>
            </a:r>
            <a:br>
              <a:rPr lang="en-US" sz="2200">
                <a:effectLst/>
              </a:rPr>
            </a:br>
            <a:r>
              <a:rPr lang="en-US" sz="2200">
                <a:effectLst/>
              </a:rPr>
              <a:t>- Some are dead and some are living -</a:t>
            </a:r>
            <a:endParaRPr lang="en-US" sz="1200">
              <a:effectLst/>
            </a:endParaRPr>
          </a:p>
          <a:p>
            <a:pPr eaLnBrk="1" hangingPunct="1">
              <a:buFont typeface="Wingdings 2" pitchFamily="-108" charset="2"/>
              <a:buNone/>
              <a:defRPr/>
            </a:pPr>
            <a:r>
              <a:rPr lang="en-US" sz="2200">
                <a:effectLst/>
              </a:rPr>
              <a:t>     but in my life I've loved them all</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349624" y="524435"/>
            <a:ext cx="7086600" cy="731838"/>
          </a:xfrm>
        </p:spPr>
        <p:txBody>
          <a:bodyPr/>
          <a:lstStyle/>
          <a:p>
            <a:pPr eaLnBrk="1" fontAlgn="auto" hangingPunct="1">
              <a:spcAft>
                <a:spcPts val="0"/>
              </a:spcAft>
              <a:defRPr/>
            </a:pPr>
            <a:r>
              <a:rPr lang="en-US" dirty="0" smtClean="0">
                <a:ea typeface="+mj-ea"/>
                <a:cs typeface="+mj-cs"/>
              </a:rPr>
              <a:t>Therapist Wisdom</a:t>
            </a:r>
            <a:endParaRPr lang="en-US" dirty="0">
              <a:ea typeface="+mj-ea"/>
              <a:cs typeface="+mj-cs"/>
            </a:endParaRPr>
          </a:p>
        </p:txBody>
      </p:sp>
      <p:sp>
        <p:nvSpPr>
          <p:cNvPr id="12291" name="Rectangle 3"/>
          <p:cNvSpPr>
            <a:spLocks noGrp="1" noChangeArrowheads="1"/>
          </p:cNvSpPr>
          <p:nvPr>
            <p:ph type="body" idx="1"/>
          </p:nvPr>
        </p:nvSpPr>
        <p:spPr>
          <a:xfrm>
            <a:off x="349624" y="1600200"/>
            <a:ext cx="7086600" cy="4800600"/>
          </a:xfrm>
        </p:spPr>
        <p:txBody>
          <a:bodyPr>
            <a:normAutofit fontScale="85000" lnSpcReduction="20000"/>
          </a:bodyPr>
          <a:lstStyle/>
          <a:p>
            <a:pPr eaLnBrk="1" fontAlgn="auto" hangingPunct="1">
              <a:lnSpc>
                <a:spcPct val="90000"/>
              </a:lnSpc>
              <a:spcAft>
                <a:spcPts val="0"/>
              </a:spcAft>
              <a:buFont typeface="Wingdings 2" pitchFamily="18" charset="2"/>
              <a:buChar char=""/>
              <a:defRPr/>
            </a:pPr>
            <a:r>
              <a:rPr lang="en-US" sz="2800" dirty="0" smtClean="0">
                <a:solidFill>
                  <a:schemeClr val="tx1">
                    <a:lumMod val="65000"/>
                    <a:lumOff val="35000"/>
                  </a:schemeClr>
                </a:solidFill>
                <a:ea typeface="+mn-ea"/>
                <a:cs typeface="+mn-cs"/>
              </a:rPr>
              <a:t>My Teachers</a:t>
            </a:r>
          </a:p>
          <a:p>
            <a:pPr eaLnBrk="1" fontAlgn="auto" hangingPunct="1">
              <a:lnSpc>
                <a:spcPct val="90000"/>
              </a:lnSpc>
              <a:spcAft>
                <a:spcPts val="0"/>
              </a:spcAft>
              <a:buFont typeface="Wingdings 2" pitchFamily="18" charset="2"/>
              <a:buChar char=""/>
              <a:defRPr/>
            </a:pPr>
            <a:r>
              <a:rPr lang="en-US" sz="2800" dirty="0" smtClean="0">
                <a:solidFill>
                  <a:schemeClr val="tx1">
                    <a:lumMod val="65000"/>
                    <a:lumOff val="35000"/>
                  </a:schemeClr>
                </a:solidFill>
                <a:ea typeface="+mn-ea"/>
                <a:cs typeface="+mn-cs"/>
              </a:rPr>
              <a:t>Older </a:t>
            </a:r>
            <a:r>
              <a:rPr lang="en-US" sz="2800" dirty="0">
                <a:solidFill>
                  <a:schemeClr val="tx1">
                    <a:lumMod val="65000"/>
                    <a:lumOff val="35000"/>
                  </a:schemeClr>
                </a:solidFill>
                <a:ea typeface="+mn-ea"/>
                <a:cs typeface="+mn-cs"/>
              </a:rPr>
              <a:t>colleagues – “that was my fault”</a:t>
            </a:r>
          </a:p>
          <a:p>
            <a:pPr eaLnBrk="1" fontAlgn="auto" hangingPunct="1">
              <a:lnSpc>
                <a:spcPct val="90000"/>
              </a:lnSpc>
              <a:spcAft>
                <a:spcPts val="0"/>
              </a:spcAft>
              <a:buFont typeface="Wingdings 2" pitchFamily="18" charset="2"/>
              <a:buChar char=""/>
              <a:defRPr/>
            </a:pPr>
            <a:r>
              <a:rPr lang="en-US" sz="2800" dirty="0">
                <a:solidFill>
                  <a:schemeClr val="tx1">
                    <a:lumMod val="65000"/>
                    <a:lumOff val="35000"/>
                  </a:schemeClr>
                </a:solidFill>
                <a:ea typeface="+mn-ea"/>
                <a:cs typeface="+mn-cs"/>
              </a:rPr>
              <a:t>Younger colleagues – “he’s a bastard” – the advantages of black and white thinking!</a:t>
            </a:r>
          </a:p>
          <a:p>
            <a:pPr eaLnBrk="1" fontAlgn="auto" hangingPunct="1">
              <a:lnSpc>
                <a:spcPct val="90000"/>
              </a:lnSpc>
              <a:spcAft>
                <a:spcPts val="0"/>
              </a:spcAft>
              <a:buFont typeface="Wingdings 2" pitchFamily="18" charset="2"/>
              <a:buChar char=""/>
              <a:defRPr/>
            </a:pPr>
            <a:r>
              <a:rPr lang="en-US" sz="2800" dirty="0">
                <a:solidFill>
                  <a:schemeClr val="tx1">
                    <a:lumMod val="65000"/>
                    <a:lumOff val="35000"/>
                  </a:schemeClr>
                </a:solidFill>
                <a:ea typeface="+mn-ea"/>
                <a:cs typeface="+mn-cs"/>
              </a:rPr>
              <a:t>Family and friends who model wisdom</a:t>
            </a:r>
          </a:p>
          <a:p>
            <a:pPr eaLnBrk="1" fontAlgn="auto" hangingPunct="1">
              <a:lnSpc>
                <a:spcPct val="90000"/>
              </a:lnSpc>
              <a:spcAft>
                <a:spcPts val="0"/>
              </a:spcAft>
              <a:buFont typeface="Wingdings 2" pitchFamily="18" charset="2"/>
              <a:buChar char=""/>
              <a:defRPr/>
            </a:pPr>
            <a:r>
              <a:rPr lang="en-US" sz="2800" dirty="0">
                <a:solidFill>
                  <a:schemeClr val="tx1">
                    <a:lumMod val="65000"/>
                    <a:lumOff val="35000"/>
                  </a:schemeClr>
                </a:solidFill>
                <a:ea typeface="+mn-ea"/>
                <a:cs typeface="+mn-cs"/>
              </a:rPr>
              <a:t>My supervisors</a:t>
            </a:r>
          </a:p>
          <a:p>
            <a:pPr eaLnBrk="1" fontAlgn="auto" hangingPunct="1">
              <a:lnSpc>
                <a:spcPct val="90000"/>
              </a:lnSpc>
              <a:spcAft>
                <a:spcPts val="0"/>
              </a:spcAft>
              <a:buFont typeface="Wingdings 2" pitchFamily="18" charset="2"/>
              <a:buChar char=""/>
              <a:defRPr/>
            </a:pPr>
            <a:r>
              <a:rPr lang="en-US" sz="2800" dirty="0">
                <a:solidFill>
                  <a:schemeClr val="tx1">
                    <a:lumMod val="65000"/>
                    <a:lumOff val="35000"/>
                  </a:schemeClr>
                </a:solidFill>
                <a:ea typeface="+mn-ea"/>
                <a:cs typeface="+mn-cs"/>
              </a:rPr>
              <a:t>My clients – “I know you’re doing your best – BUT..”</a:t>
            </a:r>
          </a:p>
          <a:p>
            <a:pPr eaLnBrk="1" fontAlgn="auto" hangingPunct="1">
              <a:lnSpc>
                <a:spcPct val="90000"/>
              </a:lnSpc>
              <a:spcAft>
                <a:spcPts val="0"/>
              </a:spcAft>
              <a:buFont typeface="Wingdings 2" pitchFamily="18" charset="2"/>
              <a:buChar char=""/>
              <a:defRPr/>
            </a:pPr>
            <a:r>
              <a:rPr lang="en-US" sz="2800" dirty="0">
                <a:solidFill>
                  <a:schemeClr val="tx1">
                    <a:lumMod val="65000"/>
                    <a:lumOff val="35000"/>
                  </a:schemeClr>
                </a:solidFill>
                <a:ea typeface="+mn-ea"/>
                <a:cs typeface="+mn-cs"/>
              </a:rPr>
              <a:t>Reflection on my own errors – see “booboos I have made”</a:t>
            </a:r>
          </a:p>
          <a:p>
            <a:pPr eaLnBrk="1" fontAlgn="auto" hangingPunct="1">
              <a:lnSpc>
                <a:spcPct val="90000"/>
              </a:lnSpc>
              <a:spcAft>
                <a:spcPts val="0"/>
              </a:spcAft>
              <a:buFont typeface="Wingdings 2" pitchFamily="18" charset="2"/>
              <a:buChar char=""/>
              <a:defRPr/>
            </a:pPr>
            <a:endParaRPr lang="en-US" sz="2800" dirty="0">
              <a:solidFill>
                <a:schemeClr val="tx1">
                  <a:lumMod val="65000"/>
                  <a:lumOff val="35000"/>
                </a:schemeClr>
              </a:solidFill>
              <a:ea typeface="+mn-ea"/>
              <a:cs typeface="+mn-cs"/>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624" y="524435"/>
            <a:ext cx="7086600" cy="731838"/>
          </a:xfrm>
        </p:spPr>
        <p:txBody>
          <a:bodyPr/>
          <a:lstStyle/>
          <a:p>
            <a:pPr eaLnBrk="1" fontAlgn="auto" hangingPunct="1">
              <a:spcAft>
                <a:spcPts val="0"/>
              </a:spcAft>
              <a:defRPr/>
            </a:pPr>
            <a:r>
              <a:rPr lang="en-US" dirty="0" smtClean="0">
                <a:ea typeface="+mj-ea"/>
                <a:cs typeface="+mj-cs"/>
              </a:rPr>
              <a:t>Therapist Wisdom</a:t>
            </a:r>
            <a:endParaRPr lang="en-US" dirty="0">
              <a:ea typeface="+mj-ea"/>
              <a:cs typeface="+mj-cs"/>
            </a:endParaRPr>
          </a:p>
        </p:txBody>
      </p:sp>
      <p:sp>
        <p:nvSpPr>
          <p:cNvPr id="3" name="Content Placeholder 2"/>
          <p:cNvSpPr>
            <a:spLocks noGrp="1"/>
          </p:cNvSpPr>
          <p:nvPr>
            <p:ph idx="1"/>
          </p:nvPr>
        </p:nvSpPr>
        <p:spPr>
          <a:xfrm>
            <a:off x="349624" y="1600200"/>
            <a:ext cx="7086600" cy="4525963"/>
          </a:xfrm>
        </p:spPr>
        <p:txBody>
          <a:bodyPr>
            <a:normAutofit lnSpcReduction="10000"/>
          </a:bodyPr>
          <a:lstStyle/>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Personal Reflections:</a:t>
            </a:r>
          </a:p>
          <a:p>
            <a:pPr lvl="1" eaLnBrk="1" fontAlgn="auto" hangingPunct="1">
              <a:spcAft>
                <a:spcPts val="0"/>
              </a:spcAft>
              <a:buClr>
                <a:schemeClr val="tx2">
                  <a:lumMod val="60000"/>
                  <a:lumOff val="40000"/>
                </a:schemeClr>
              </a:buClr>
              <a:buFont typeface="Wingdings 2" pitchFamily="18" charset="2"/>
              <a:buChar char=""/>
              <a:defRPr/>
            </a:pPr>
            <a:r>
              <a:rPr lang="en-US" dirty="0" smtClean="0">
                <a:solidFill>
                  <a:schemeClr val="tx1">
                    <a:lumMod val="65000"/>
                    <a:lumOff val="35000"/>
                  </a:schemeClr>
                </a:solidFill>
                <a:ea typeface="+mn-ea"/>
              </a:rPr>
              <a:t>Is often issues of difficulty or struggle that prove instrumental in the development of wisdom</a:t>
            </a:r>
          </a:p>
          <a:p>
            <a:pPr lvl="1" eaLnBrk="1" fontAlgn="auto" hangingPunct="1">
              <a:spcAft>
                <a:spcPts val="0"/>
              </a:spcAft>
              <a:buClr>
                <a:schemeClr val="tx2">
                  <a:lumMod val="60000"/>
                  <a:lumOff val="40000"/>
                </a:schemeClr>
              </a:buClr>
              <a:buFont typeface="Wingdings 2" pitchFamily="18" charset="2"/>
              <a:buChar char=""/>
              <a:defRPr/>
            </a:pPr>
            <a:r>
              <a:rPr lang="en-US" dirty="0" smtClean="0">
                <a:solidFill>
                  <a:schemeClr val="tx1">
                    <a:lumMod val="65000"/>
                    <a:lumOff val="35000"/>
                  </a:schemeClr>
                </a:solidFill>
                <a:ea typeface="+mn-ea"/>
              </a:rPr>
              <a:t>Key life transitions also integral learning times</a:t>
            </a:r>
          </a:p>
          <a:p>
            <a:pPr lvl="1" eaLnBrk="1" fontAlgn="auto" hangingPunct="1">
              <a:spcAft>
                <a:spcPts val="0"/>
              </a:spcAft>
              <a:buClr>
                <a:schemeClr val="tx2">
                  <a:lumMod val="60000"/>
                  <a:lumOff val="40000"/>
                </a:schemeClr>
              </a:buClr>
              <a:buFont typeface="Wingdings 2" pitchFamily="18" charset="2"/>
              <a:buChar char=""/>
              <a:defRPr/>
            </a:pPr>
            <a:r>
              <a:rPr lang="en-US" dirty="0" smtClean="0">
                <a:solidFill>
                  <a:schemeClr val="tx1">
                    <a:lumMod val="65000"/>
                    <a:lumOff val="35000"/>
                  </a:schemeClr>
                </a:solidFill>
                <a:ea typeface="+mn-ea"/>
              </a:rPr>
              <a:t>Adjustment, grief, loss, personal or other crises or events often key times of learning and development</a:t>
            </a:r>
          </a:p>
          <a:p>
            <a:pPr lvl="1" eaLnBrk="1" fontAlgn="auto" hangingPunct="1">
              <a:spcAft>
                <a:spcPts val="0"/>
              </a:spcAft>
              <a:buClr>
                <a:schemeClr val="tx2">
                  <a:lumMod val="60000"/>
                  <a:lumOff val="40000"/>
                </a:schemeClr>
              </a:buClr>
              <a:buFont typeface="Wingdings 2" pitchFamily="18" charset="2"/>
              <a:buChar char=""/>
              <a:defRPr/>
            </a:pPr>
            <a:r>
              <a:rPr lang="en-US" dirty="0" smtClean="0">
                <a:solidFill>
                  <a:schemeClr val="tx1">
                    <a:lumMod val="65000"/>
                    <a:lumOff val="35000"/>
                  </a:schemeClr>
                </a:solidFill>
                <a:ea typeface="+mn-ea"/>
              </a:rPr>
              <a:t>The ability to hold the paradox of life – we are not all good or all bad – (best of man/worst of man)</a:t>
            </a:r>
          </a:p>
          <a:p>
            <a:pPr lvl="1" eaLnBrk="1" fontAlgn="auto" hangingPunct="1">
              <a:spcAft>
                <a:spcPts val="0"/>
              </a:spcAft>
              <a:buClr>
                <a:schemeClr val="tx2">
                  <a:lumMod val="60000"/>
                  <a:lumOff val="40000"/>
                </a:schemeClr>
              </a:buClr>
              <a:buFont typeface="Wingdings 2" pitchFamily="18" charset="2"/>
              <a:buChar char=""/>
              <a:defRPr/>
            </a:pPr>
            <a:r>
              <a:rPr lang="en-US" dirty="0" smtClean="0">
                <a:solidFill>
                  <a:schemeClr val="tx1">
                    <a:lumMod val="65000"/>
                    <a:lumOff val="35000"/>
                  </a:schemeClr>
                </a:solidFill>
                <a:ea typeface="+mn-ea"/>
              </a:rPr>
              <a:t>Being “fully present”</a:t>
            </a:r>
          </a:p>
          <a:p>
            <a:pPr lvl="1" eaLnBrk="1" fontAlgn="auto" hangingPunct="1">
              <a:spcAft>
                <a:spcPts val="0"/>
              </a:spcAft>
              <a:buClr>
                <a:schemeClr val="tx2">
                  <a:lumMod val="60000"/>
                  <a:lumOff val="40000"/>
                </a:schemeClr>
              </a:buClr>
              <a:buFont typeface="Wingdings 2" pitchFamily="18" charset="2"/>
              <a:buChar char=""/>
              <a:defRPr/>
            </a:pPr>
            <a:r>
              <a:rPr lang="en-US" smtClean="0">
                <a:solidFill>
                  <a:schemeClr val="tx1">
                    <a:lumMod val="65000"/>
                    <a:lumOff val="35000"/>
                  </a:schemeClr>
                </a:solidFill>
                <a:ea typeface="+mn-ea"/>
              </a:rPr>
              <a:t>Knowing limitations</a:t>
            </a:r>
            <a:endParaRPr lang="en-US" dirty="0">
              <a:solidFill>
                <a:schemeClr val="tx1">
                  <a:lumMod val="65000"/>
                  <a:lumOff val="35000"/>
                </a:schemeClr>
              </a:solidFill>
              <a:ea typeface="+mn-ea"/>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624" y="524435"/>
            <a:ext cx="7086600" cy="731838"/>
          </a:xfrm>
        </p:spPr>
        <p:txBody>
          <a:bodyPr/>
          <a:lstStyle/>
          <a:p>
            <a:pPr eaLnBrk="1" fontAlgn="auto" hangingPunct="1">
              <a:spcAft>
                <a:spcPts val="0"/>
              </a:spcAft>
              <a:defRPr/>
            </a:pPr>
            <a:r>
              <a:rPr lang="en-US" dirty="0" smtClean="0">
                <a:ea typeface="+mj-ea"/>
                <a:cs typeface="+mj-cs"/>
              </a:rPr>
              <a:t>Therapist Wisdom</a:t>
            </a:r>
            <a:endParaRPr lang="en-US" dirty="0">
              <a:ea typeface="+mj-ea"/>
              <a:cs typeface="+mj-cs"/>
            </a:endParaRPr>
          </a:p>
        </p:txBody>
      </p:sp>
      <p:sp>
        <p:nvSpPr>
          <p:cNvPr id="3" name="Content Placeholder 2"/>
          <p:cNvSpPr>
            <a:spLocks noGrp="1"/>
          </p:cNvSpPr>
          <p:nvPr>
            <p:ph idx="1"/>
          </p:nvPr>
        </p:nvSpPr>
        <p:spPr>
          <a:xfrm>
            <a:off x="349624" y="1600200"/>
            <a:ext cx="7086600" cy="4525963"/>
          </a:xfrm>
        </p:spPr>
        <p:txBody>
          <a:bodyPr/>
          <a:lstStyle/>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Personal Reflection</a:t>
            </a:r>
          </a:p>
          <a:p>
            <a:pPr lvl="1" eaLnBrk="1" fontAlgn="auto" hangingPunct="1">
              <a:spcAft>
                <a:spcPts val="0"/>
              </a:spcAft>
              <a:buClr>
                <a:schemeClr val="tx2">
                  <a:lumMod val="60000"/>
                  <a:lumOff val="40000"/>
                </a:schemeClr>
              </a:buClr>
              <a:buFont typeface="Wingdings 2" pitchFamily="18" charset="2"/>
              <a:buChar char=""/>
              <a:defRPr/>
            </a:pPr>
            <a:r>
              <a:rPr lang="en-US" dirty="0" smtClean="0">
                <a:solidFill>
                  <a:schemeClr val="tx1">
                    <a:lumMod val="65000"/>
                    <a:lumOff val="35000"/>
                  </a:schemeClr>
                </a:solidFill>
                <a:ea typeface="+mn-ea"/>
              </a:rPr>
              <a:t>What has made a difference for clients? </a:t>
            </a:r>
          </a:p>
          <a:p>
            <a:pPr lvl="1" eaLnBrk="1" fontAlgn="auto" hangingPunct="1">
              <a:spcAft>
                <a:spcPts val="0"/>
              </a:spcAft>
              <a:buClr>
                <a:schemeClr val="tx2">
                  <a:lumMod val="60000"/>
                  <a:lumOff val="40000"/>
                </a:schemeClr>
              </a:buClr>
              <a:buFont typeface="Wingdings 2" pitchFamily="18" charset="2"/>
              <a:buChar char=""/>
              <a:defRPr/>
            </a:pPr>
            <a:r>
              <a:rPr lang="en-US" dirty="0" smtClean="0">
                <a:solidFill>
                  <a:schemeClr val="tx1">
                    <a:lumMod val="65000"/>
                    <a:lumOff val="35000"/>
                  </a:schemeClr>
                </a:solidFill>
                <a:ea typeface="+mn-ea"/>
              </a:rPr>
              <a:t>When has it seemed that the connection has been more than knowledge – a sense of deeper insight</a:t>
            </a:r>
          </a:p>
          <a:p>
            <a:pPr lvl="1" eaLnBrk="1" fontAlgn="auto" hangingPunct="1">
              <a:spcAft>
                <a:spcPts val="0"/>
              </a:spcAft>
              <a:buClr>
                <a:schemeClr val="tx2">
                  <a:lumMod val="60000"/>
                  <a:lumOff val="40000"/>
                </a:schemeClr>
              </a:buClr>
              <a:buFont typeface="Wingdings 2" pitchFamily="18" charset="2"/>
              <a:buChar char=""/>
              <a:defRPr/>
            </a:pPr>
            <a:r>
              <a:rPr lang="en-US" dirty="0" smtClean="0">
                <a:solidFill>
                  <a:schemeClr val="tx1">
                    <a:lumMod val="65000"/>
                    <a:lumOff val="35000"/>
                  </a:schemeClr>
                </a:solidFill>
                <a:ea typeface="+mn-ea"/>
              </a:rPr>
              <a:t>Feeling heard, respected, valued, understood</a:t>
            </a:r>
          </a:p>
          <a:p>
            <a:pPr lvl="1" eaLnBrk="1" fontAlgn="auto" hangingPunct="1">
              <a:spcAft>
                <a:spcPts val="0"/>
              </a:spcAft>
              <a:buClr>
                <a:schemeClr val="tx2">
                  <a:lumMod val="60000"/>
                  <a:lumOff val="40000"/>
                </a:schemeClr>
              </a:buClr>
              <a:buFont typeface="Wingdings 2" pitchFamily="18" charset="2"/>
              <a:buChar char=""/>
              <a:defRPr/>
            </a:pPr>
            <a:r>
              <a:rPr lang="en-US" dirty="0" smtClean="0">
                <a:solidFill>
                  <a:schemeClr val="tx1">
                    <a:lumMod val="65000"/>
                    <a:lumOff val="35000"/>
                  </a:schemeClr>
                </a:solidFill>
                <a:ea typeface="+mn-ea"/>
              </a:rPr>
              <a:t>When formulations ‘get it’</a:t>
            </a:r>
          </a:p>
          <a:p>
            <a:pPr lvl="1" eaLnBrk="1" fontAlgn="auto" hangingPunct="1">
              <a:spcAft>
                <a:spcPts val="0"/>
              </a:spcAft>
              <a:buClr>
                <a:schemeClr val="tx2">
                  <a:lumMod val="60000"/>
                  <a:lumOff val="40000"/>
                </a:schemeClr>
              </a:buClr>
              <a:buFont typeface="Wingdings 2" pitchFamily="18" charset="2"/>
              <a:buChar char=""/>
              <a:defRPr/>
            </a:pPr>
            <a:r>
              <a:rPr lang="en-US" dirty="0" smtClean="0">
                <a:solidFill>
                  <a:schemeClr val="tx1">
                    <a:lumMod val="65000"/>
                    <a:lumOff val="35000"/>
                  </a:schemeClr>
                </a:solidFill>
                <a:ea typeface="+mn-ea"/>
              </a:rPr>
              <a:t>Listening for cues in client language, images, memories, - their story</a:t>
            </a:r>
          </a:p>
          <a:p>
            <a:pPr lvl="1" eaLnBrk="1" fontAlgn="auto" hangingPunct="1">
              <a:spcAft>
                <a:spcPts val="0"/>
              </a:spcAft>
              <a:buClr>
                <a:schemeClr val="tx2">
                  <a:lumMod val="60000"/>
                  <a:lumOff val="40000"/>
                </a:schemeClr>
              </a:buClr>
              <a:buFont typeface="Wingdings 2" pitchFamily="18" charset="2"/>
              <a:buChar char=""/>
              <a:defRPr/>
            </a:pPr>
            <a:r>
              <a:rPr lang="en-US" dirty="0" smtClean="0">
                <a:solidFill>
                  <a:schemeClr val="tx1">
                    <a:lumMod val="65000"/>
                    <a:lumOff val="35000"/>
                  </a:schemeClr>
                </a:solidFill>
                <a:ea typeface="+mn-ea"/>
              </a:rPr>
              <a:t>Reflect on a story that holds true for your life</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624" y="524435"/>
            <a:ext cx="7086600" cy="731838"/>
          </a:xfrm>
        </p:spPr>
        <p:txBody>
          <a:bodyPr/>
          <a:lstStyle/>
          <a:p>
            <a:pPr eaLnBrk="1" fontAlgn="auto" hangingPunct="1">
              <a:spcAft>
                <a:spcPts val="0"/>
              </a:spcAft>
              <a:defRPr/>
            </a:pPr>
            <a:r>
              <a:rPr lang="en-US" dirty="0" smtClean="0">
                <a:ea typeface="+mj-ea"/>
                <a:cs typeface="+mj-cs"/>
              </a:rPr>
              <a:t>Therapist Wisdom</a:t>
            </a:r>
            <a:endParaRPr lang="en-US" dirty="0">
              <a:ea typeface="+mj-ea"/>
              <a:cs typeface="+mj-cs"/>
            </a:endParaRPr>
          </a:p>
        </p:txBody>
      </p:sp>
      <p:sp>
        <p:nvSpPr>
          <p:cNvPr id="3" name="Content Placeholder 2"/>
          <p:cNvSpPr>
            <a:spLocks noGrp="1"/>
          </p:cNvSpPr>
          <p:nvPr>
            <p:ph idx="1"/>
          </p:nvPr>
        </p:nvSpPr>
        <p:spPr>
          <a:xfrm>
            <a:off x="349624" y="1600200"/>
            <a:ext cx="7086600" cy="4525963"/>
          </a:xfrm>
        </p:spPr>
        <p:txBody>
          <a:bodyPr/>
          <a:lstStyle/>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The journey so far</a:t>
            </a:r>
          </a:p>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Privilege of working with people – The book thief </a:t>
            </a:r>
          </a:p>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Key clients</a:t>
            </a:r>
          </a:p>
          <a:p>
            <a:pPr lvl="1" eaLnBrk="1" fontAlgn="auto" hangingPunct="1">
              <a:spcAft>
                <a:spcPts val="0"/>
              </a:spcAft>
              <a:buClr>
                <a:schemeClr val="tx2">
                  <a:lumMod val="60000"/>
                  <a:lumOff val="40000"/>
                </a:schemeClr>
              </a:buClr>
              <a:buFont typeface="Wingdings 2" pitchFamily="18" charset="2"/>
              <a:buChar char=""/>
              <a:defRPr/>
            </a:pPr>
            <a:r>
              <a:rPr lang="en-US" dirty="0" err="1" smtClean="0">
                <a:solidFill>
                  <a:schemeClr val="tx1">
                    <a:lumMod val="65000"/>
                    <a:lumOff val="35000"/>
                  </a:schemeClr>
                </a:solidFill>
                <a:ea typeface="+mn-ea"/>
              </a:rPr>
              <a:t>Mrs</a:t>
            </a:r>
            <a:r>
              <a:rPr lang="en-US" dirty="0" smtClean="0">
                <a:solidFill>
                  <a:schemeClr val="tx1">
                    <a:lumMod val="65000"/>
                    <a:lumOff val="35000"/>
                  </a:schemeClr>
                </a:solidFill>
                <a:ea typeface="+mn-ea"/>
              </a:rPr>
              <a:t> T – connection/compassion</a:t>
            </a:r>
          </a:p>
          <a:p>
            <a:pPr lvl="1" eaLnBrk="1" fontAlgn="auto" hangingPunct="1">
              <a:spcAft>
                <a:spcPts val="0"/>
              </a:spcAft>
              <a:buClr>
                <a:schemeClr val="tx2">
                  <a:lumMod val="60000"/>
                  <a:lumOff val="40000"/>
                </a:schemeClr>
              </a:buClr>
              <a:buFont typeface="Wingdings 2" pitchFamily="18" charset="2"/>
              <a:buChar char=""/>
              <a:defRPr/>
            </a:pPr>
            <a:r>
              <a:rPr lang="en-US" dirty="0" smtClean="0">
                <a:solidFill>
                  <a:schemeClr val="tx1">
                    <a:lumMod val="65000"/>
                    <a:lumOff val="35000"/>
                  </a:schemeClr>
                </a:solidFill>
                <a:ea typeface="+mn-ea"/>
              </a:rPr>
              <a:t>Robbie - storytelling</a:t>
            </a:r>
          </a:p>
          <a:p>
            <a:pPr lvl="1" eaLnBrk="1" fontAlgn="auto" hangingPunct="1">
              <a:spcAft>
                <a:spcPts val="0"/>
              </a:spcAft>
              <a:buClr>
                <a:schemeClr val="tx2">
                  <a:lumMod val="60000"/>
                  <a:lumOff val="40000"/>
                </a:schemeClr>
              </a:buClr>
              <a:buFont typeface="Wingdings 2" pitchFamily="18" charset="2"/>
              <a:buChar char=""/>
              <a:defRPr/>
            </a:pPr>
            <a:r>
              <a:rPr lang="en-US" dirty="0" err="1" smtClean="0">
                <a:solidFill>
                  <a:schemeClr val="tx1">
                    <a:lumMod val="65000"/>
                    <a:lumOff val="35000"/>
                  </a:schemeClr>
                </a:solidFill>
                <a:ea typeface="+mn-ea"/>
              </a:rPr>
              <a:t>Mrs</a:t>
            </a:r>
            <a:r>
              <a:rPr lang="en-US" dirty="0" smtClean="0">
                <a:solidFill>
                  <a:schemeClr val="tx1">
                    <a:lumMod val="65000"/>
                    <a:lumOff val="35000"/>
                  </a:schemeClr>
                </a:solidFill>
                <a:ea typeface="+mn-ea"/>
              </a:rPr>
              <a:t> B – metaphor/imagery</a:t>
            </a:r>
          </a:p>
          <a:p>
            <a:pPr lvl="1" eaLnBrk="1" fontAlgn="auto" hangingPunct="1">
              <a:spcAft>
                <a:spcPts val="0"/>
              </a:spcAft>
              <a:buClr>
                <a:schemeClr val="tx2">
                  <a:lumMod val="60000"/>
                  <a:lumOff val="40000"/>
                </a:schemeClr>
              </a:buClr>
              <a:buFont typeface="Wingdings 2" pitchFamily="18" charset="2"/>
              <a:buChar char=""/>
              <a:defRPr/>
            </a:pPr>
            <a:r>
              <a:rPr lang="en-US" dirty="0" err="1" smtClean="0">
                <a:solidFill>
                  <a:schemeClr val="tx1">
                    <a:lumMod val="65000"/>
                    <a:lumOff val="35000"/>
                  </a:schemeClr>
                </a:solidFill>
                <a:ea typeface="+mn-ea"/>
              </a:rPr>
              <a:t>Mr</a:t>
            </a:r>
            <a:r>
              <a:rPr lang="en-US" dirty="0" smtClean="0">
                <a:solidFill>
                  <a:schemeClr val="tx1">
                    <a:lumMod val="65000"/>
                    <a:lumOff val="35000"/>
                  </a:schemeClr>
                </a:solidFill>
                <a:ea typeface="+mn-ea"/>
              </a:rPr>
              <a:t> I – grief and loss</a:t>
            </a:r>
          </a:p>
          <a:p>
            <a:pPr lvl="1" eaLnBrk="1" fontAlgn="auto" hangingPunct="1">
              <a:spcAft>
                <a:spcPts val="0"/>
              </a:spcAft>
              <a:buClr>
                <a:schemeClr val="tx2">
                  <a:lumMod val="60000"/>
                  <a:lumOff val="40000"/>
                </a:schemeClr>
              </a:buClr>
              <a:buFont typeface="Wingdings 2" pitchFamily="18" charset="2"/>
              <a:buChar char=""/>
              <a:defRPr/>
            </a:pPr>
            <a:r>
              <a:rPr lang="en-US" dirty="0" err="1" smtClean="0">
                <a:solidFill>
                  <a:schemeClr val="tx1">
                    <a:lumMod val="65000"/>
                    <a:lumOff val="35000"/>
                  </a:schemeClr>
                </a:solidFill>
                <a:ea typeface="+mn-ea"/>
              </a:rPr>
              <a:t>Mrs</a:t>
            </a:r>
            <a:r>
              <a:rPr lang="en-US" dirty="0" smtClean="0">
                <a:solidFill>
                  <a:schemeClr val="tx1">
                    <a:lumMod val="65000"/>
                    <a:lumOff val="35000"/>
                  </a:schemeClr>
                </a:solidFill>
                <a:ea typeface="+mn-ea"/>
              </a:rPr>
              <a:t> H – importance of ‘getting it’ right with formulation</a:t>
            </a:r>
            <a:endParaRPr lang="en-US" dirty="0">
              <a:solidFill>
                <a:schemeClr val="tx1">
                  <a:lumMod val="65000"/>
                  <a:lumOff val="35000"/>
                </a:schemeClr>
              </a:solidFill>
              <a:ea typeface="+mn-ea"/>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49624" y="524435"/>
            <a:ext cx="7086600" cy="731838"/>
          </a:xfrm>
        </p:spPr>
        <p:txBody>
          <a:bodyPr/>
          <a:lstStyle/>
          <a:p>
            <a:pPr eaLnBrk="1" fontAlgn="auto" hangingPunct="1">
              <a:spcAft>
                <a:spcPts val="0"/>
              </a:spcAft>
              <a:defRPr/>
            </a:pPr>
            <a:r>
              <a:rPr lang="en-US">
                <a:ea typeface="+mj-ea"/>
                <a:cs typeface="+mj-cs"/>
              </a:rPr>
              <a:t>In therapy with older adults, who is the sage?</a:t>
            </a:r>
          </a:p>
        </p:txBody>
      </p:sp>
      <p:sp>
        <p:nvSpPr>
          <p:cNvPr id="7171" name="Rectangle 3"/>
          <p:cNvSpPr>
            <a:spLocks noGrp="1" noChangeArrowheads="1"/>
          </p:cNvSpPr>
          <p:nvPr>
            <p:ph type="body" idx="1"/>
          </p:nvPr>
        </p:nvSpPr>
        <p:spPr>
          <a:xfrm>
            <a:off x="349624" y="1600200"/>
            <a:ext cx="7086600" cy="4525963"/>
          </a:xfrm>
        </p:spPr>
        <p:txBody>
          <a:bodyPr>
            <a:normAutofit fontScale="85000" lnSpcReduction="20000"/>
          </a:bodyPr>
          <a:lstStyle/>
          <a:p>
            <a:pPr eaLnBrk="1" fontAlgn="auto" hangingPunct="1">
              <a:lnSpc>
                <a:spcPct val="90000"/>
              </a:lnSpc>
              <a:spcAft>
                <a:spcPts val="0"/>
              </a:spcAft>
              <a:buFont typeface="Wingdings 2" pitchFamily="18" charset="2"/>
              <a:buChar char=""/>
              <a:defRPr/>
            </a:pPr>
            <a:r>
              <a:rPr lang="en-US" sz="2800">
                <a:solidFill>
                  <a:schemeClr val="tx1">
                    <a:lumMod val="65000"/>
                    <a:lumOff val="35000"/>
                  </a:schemeClr>
                </a:solidFill>
                <a:ea typeface="+mn-ea"/>
                <a:cs typeface="+mn-cs"/>
              </a:rPr>
              <a:t>The client as sage </a:t>
            </a:r>
          </a:p>
          <a:p>
            <a:pPr lvl="1" eaLnBrk="1" fontAlgn="auto" hangingPunct="1">
              <a:lnSpc>
                <a:spcPct val="90000"/>
              </a:lnSpc>
              <a:spcAft>
                <a:spcPts val="0"/>
              </a:spcAft>
              <a:buClr>
                <a:schemeClr val="tx2">
                  <a:lumMod val="60000"/>
                  <a:lumOff val="40000"/>
                </a:schemeClr>
              </a:buClr>
              <a:buFont typeface="Wingdings 2" pitchFamily="18" charset="2"/>
              <a:buChar char=""/>
              <a:defRPr/>
            </a:pPr>
            <a:r>
              <a:rPr lang="en-US">
                <a:solidFill>
                  <a:schemeClr val="tx1">
                    <a:lumMod val="65000"/>
                    <a:lumOff val="35000"/>
                  </a:schemeClr>
                </a:solidFill>
                <a:ea typeface="+mn-ea"/>
              </a:rPr>
              <a:t>	Older than therapist</a:t>
            </a:r>
          </a:p>
          <a:p>
            <a:pPr lvl="1" eaLnBrk="1" fontAlgn="auto" hangingPunct="1">
              <a:lnSpc>
                <a:spcPct val="90000"/>
              </a:lnSpc>
              <a:spcAft>
                <a:spcPts val="0"/>
              </a:spcAft>
              <a:buClr>
                <a:schemeClr val="tx2">
                  <a:lumMod val="60000"/>
                  <a:lumOff val="40000"/>
                </a:schemeClr>
              </a:buClr>
              <a:buFont typeface="Wingdings 2" pitchFamily="18" charset="2"/>
              <a:buChar char=""/>
              <a:defRPr/>
            </a:pPr>
            <a:r>
              <a:rPr lang="en-US">
                <a:solidFill>
                  <a:schemeClr val="tx1">
                    <a:lumMod val="65000"/>
                    <a:lumOff val="35000"/>
                  </a:schemeClr>
                </a:solidFill>
                <a:ea typeface="+mn-ea"/>
              </a:rPr>
              <a:t>	More life experience</a:t>
            </a:r>
          </a:p>
          <a:p>
            <a:pPr lvl="1" eaLnBrk="1" fontAlgn="auto" hangingPunct="1">
              <a:lnSpc>
                <a:spcPct val="90000"/>
              </a:lnSpc>
              <a:spcAft>
                <a:spcPts val="0"/>
              </a:spcAft>
              <a:buClr>
                <a:schemeClr val="tx2">
                  <a:lumMod val="60000"/>
                  <a:lumOff val="40000"/>
                </a:schemeClr>
              </a:buClr>
              <a:buFont typeface="Wingdings 2" pitchFamily="18" charset="2"/>
              <a:buChar char=""/>
              <a:defRPr/>
            </a:pPr>
            <a:r>
              <a:rPr lang="en-US">
                <a:solidFill>
                  <a:schemeClr val="tx1">
                    <a:lumMod val="65000"/>
                    <a:lumOff val="35000"/>
                  </a:schemeClr>
                </a:solidFill>
                <a:ea typeface="+mn-ea"/>
              </a:rPr>
              <a:t>	More life roles /stages</a:t>
            </a:r>
          </a:p>
          <a:p>
            <a:pPr eaLnBrk="1" fontAlgn="auto" hangingPunct="1">
              <a:lnSpc>
                <a:spcPct val="90000"/>
              </a:lnSpc>
              <a:spcAft>
                <a:spcPts val="0"/>
              </a:spcAft>
              <a:buFont typeface="Wingdings 2" pitchFamily="18" charset="2"/>
              <a:buChar char=""/>
              <a:defRPr/>
            </a:pPr>
            <a:r>
              <a:rPr lang="en-US" sz="2800">
                <a:solidFill>
                  <a:schemeClr val="tx1">
                    <a:lumMod val="65000"/>
                    <a:lumOff val="35000"/>
                  </a:schemeClr>
                </a:solidFill>
                <a:ea typeface="+mn-ea"/>
                <a:cs typeface="+mn-cs"/>
              </a:rPr>
              <a:t>The therapist as sage</a:t>
            </a:r>
          </a:p>
          <a:p>
            <a:pPr lvl="1" eaLnBrk="1" fontAlgn="auto" hangingPunct="1">
              <a:lnSpc>
                <a:spcPct val="90000"/>
              </a:lnSpc>
              <a:spcAft>
                <a:spcPts val="0"/>
              </a:spcAft>
              <a:buClr>
                <a:schemeClr val="tx2">
                  <a:lumMod val="60000"/>
                  <a:lumOff val="40000"/>
                </a:schemeClr>
              </a:buClr>
              <a:buFont typeface="Wingdings 2" pitchFamily="18" charset="2"/>
              <a:buChar char=""/>
              <a:defRPr/>
            </a:pPr>
            <a:r>
              <a:rPr lang="en-US">
                <a:solidFill>
                  <a:schemeClr val="tx1">
                    <a:lumMod val="65000"/>
                    <a:lumOff val="35000"/>
                  </a:schemeClr>
                </a:solidFill>
                <a:ea typeface="+mn-ea"/>
              </a:rPr>
              <a:t>More knowledge</a:t>
            </a:r>
          </a:p>
          <a:p>
            <a:pPr lvl="1" eaLnBrk="1" fontAlgn="auto" hangingPunct="1">
              <a:lnSpc>
                <a:spcPct val="90000"/>
              </a:lnSpc>
              <a:spcAft>
                <a:spcPts val="0"/>
              </a:spcAft>
              <a:buClr>
                <a:schemeClr val="tx2">
                  <a:lumMod val="60000"/>
                  <a:lumOff val="40000"/>
                </a:schemeClr>
              </a:buClr>
              <a:buFont typeface="Wingdings 2" pitchFamily="18" charset="2"/>
              <a:buChar char=""/>
              <a:defRPr/>
            </a:pPr>
            <a:r>
              <a:rPr lang="en-US">
                <a:solidFill>
                  <a:schemeClr val="tx1">
                    <a:lumMod val="65000"/>
                    <a:lumOff val="35000"/>
                  </a:schemeClr>
                </a:solidFill>
                <a:ea typeface="+mn-ea"/>
              </a:rPr>
              <a:t>More specific experience</a:t>
            </a:r>
          </a:p>
          <a:p>
            <a:pPr lvl="1" eaLnBrk="1" fontAlgn="auto" hangingPunct="1">
              <a:lnSpc>
                <a:spcPct val="90000"/>
              </a:lnSpc>
              <a:spcAft>
                <a:spcPts val="0"/>
              </a:spcAft>
              <a:buClr>
                <a:schemeClr val="tx2">
                  <a:lumMod val="60000"/>
                  <a:lumOff val="40000"/>
                </a:schemeClr>
              </a:buClr>
              <a:buFont typeface="Wingdings 2" pitchFamily="18" charset="2"/>
              <a:buChar char=""/>
              <a:defRPr/>
            </a:pPr>
            <a:r>
              <a:rPr lang="en-US">
                <a:solidFill>
                  <a:schemeClr val="tx1">
                    <a:lumMod val="65000"/>
                    <a:lumOff val="35000"/>
                  </a:schemeClr>
                </a:solidFill>
                <a:ea typeface="+mn-ea"/>
              </a:rPr>
              <a:t>A wisdom-implicit role</a:t>
            </a:r>
          </a:p>
          <a:p>
            <a:pPr eaLnBrk="1" fontAlgn="auto" hangingPunct="1">
              <a:lnSpc>
                <a:spcPct val="90000"/>
              </a:lnSpc>
              <a:spcAft>
                <a:spcPts val="0"/>
              </a:spcAft>
              <a:buFont typeface="Wingdings 2" pitchFamily="18" charset="2"/>
              <a:buChar char=""/>
              <a:defRPr/>
            </a:pPr>
            <a:r>
              <a:rPr lang="en-US" sz="2800">
                <a:solidFill>
                  <a:schemeClr val="tx1">
                    <a:lumMod val="65000"/>
                    <a:lumOff val="35000"/>
                  </a:schemeClr>
                </a:solidFill>
                <a:ea typeface="+mn-ea"/>
                <a:cs typeface="+mn-cs"/>
              </a:rPr>
              <a:t>Ambiguities and tensions in the relationship</a:t>
            </a:r>
          </a:p>
          <a:p>
            <a:pPr eaLnBrk="1" fontAlgn="auto" hangingPunct="1">
              <a:lnSpc>
                <a:spcPct val="90000"/>
              </a:lnSpc>
              <a:spcAft>
                <a:spcPts val="0"/>
              </a:spcAft>
              <a:buFont typeface="Wingdings 2" pitchFamily="18" charset="2"/>
              <a:buChar char=""/>
              <a:defRPr/>
            </a:pPr>
            <a:r>
              <a:rPr lang="en-US" sz="2800">
                <a:solidFill>
                  <a:schemeClr val="tx1">
                    <a:lumMod val="65000"/>
                    <a:lumOff val="35000"/>
                  </a:schemeClr>
                </a:solidFill>
                <a:ea typeface="+mn-ea"/>
                <a:cs typeface="+mn-cs"/>
              </a:rPr>
              <a:t>Applies in all therapy but highlighted with older adults </a:t>
            </a:r>
          </a:p>
          <a:p>
            <a:pPr lvl="1" eaLnBrk="1" fontAlgn="auto" hangingPunct="1">
              <a:lnSpc>
                <a:spcPct val="90000"/>
              </a:lnSpc>
              <a:spcAft>
                <a:spcPts val="0"/>
              </a:spcAft>
              <a:buClr>
                <a:schemeClr val="tx2">
                  <a:lumMod val="60000"/>
                  <a:lumOff val="40000"/>
                </a:schemeClr>
              </a:buClr>
              <a:buFont typeface="Wingdings 2" pitchFamily="18" charset="2"/>
              <a:buChar char=""/>
              <a:defRPr/>
            </a:pPr>
            <a:endParaRPr lang="en-US">
              <a:solidFill>
                <a:schemeClr val="tx1">
                  <a:lumMod val="65000"/>
                  <a:lumOff val="35000"/>
                </a:schemeClr>
              </a:solidFill>
              <a:ea typeface="+mn-ea"/>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49624" y="524435"/>
            <a:ext cx="7086600" cy="731838"/>
          </a:xfrm>
        </p:spPr>
        <p:txBody>
          <a:bodyPr/>
          <a:lstStyle/>
          <a:p>
            <a:pPr eaLnBrk="1" fontAlgn="auto" hangingPunct="1">
              <a:spcAft>
                <a:spcPts val="0"/>
              </a:spcAft>
              <a:defRPr/>
            </a:pPr>
            <a:r>
              <a:rPr lang="en-US">
                <a:ea typeface="+mj-ea"/>
                <a:cs typeface="+mj-cs"/>
              </a:rPr>
              <a:t>Therapist as sage: a warning</a:t>
            </a:r>
          </a:p>
        </p:txBody>
      </p:sp>
      <p:sp>
        <p:nvSpPr>
          <p:cNvPr id="9219" name="Rectangle 3"/>
          <p:cNvSpPr>
            <a:spLocks noGrp="1" noChangeArrowheads="1"/>
          </p:cNvSpPr>
          <p:nvPr>
            <p:ph type="body" idx="1"/>
          </p:nvPr>
        </p:nvSpPr>
        <p:spPr>
          <a:xfrm>
            <a:off x="349624" y="1600200"/>
            <a:ext cx="7086600" cy="4525963"/>
          </a:xfrm>
        </p:spPr>
        <p:txBody>
          <a:bodyPr/>
          <a:lstStyle/>
          <a:p>
            <a:pPr eaLnBrk="1" fontAlgn="auto" hangingPunct="1">
              <a:spcAft>
                <a:spcPts val="0"/>
              </a:spcAft>
              <a:buFont typeface="Wingdings 2" pitchFamily="18" charset="2"/>
              <a:buChar char=""/>
              <a:defRPr/>
            </a:pPr>
            <a:endParaRPr lang="en-US">
              <a:solidFill>
                <a:schemeClr val="tx1">
                  <a:lumMod val="65000"/>
                  <a:lumOff val="35000"/>
                </a:schemeClr>
              </a:solidFill>
              <a:ea typeface="+mn-ea"/>
              <a:cs typeface="+mn-cs"/>
            </a:endParaRPr>
          </a:p>
          <a:p>
            <a:pPr eaLnBrk="1" fontAlgn="auto" hangingPunct="1">
              <a:spcAft>
                <a:spcPts val="0"/>
              </a:spcAft>
              <a:buFont typeface="Wingdings 2" pitchFamily="18" charset="2"/>
              <a:buChar char=""/>
              <a:defRPr/>
            </a:pPr>
            <a:r>
              <a:rPr lang="en-US">
                <a:solidFill>
                  <a:schemeClr val="tx1">
                    <a:lumMod val="65000"/>
                    <a:lumOff val="35000"/>
                  </a:schemeClr>
                </a:solidFill>
                <a:ea typeface="+mn-ea"/>
                <a:cs typeface="+mn-cs"/>
              </a:rPr>
              <a:t>Your wisdom and knowledge led you astray and you said to yourself “I am God, there is no-one else like me” (Isaiah 47:10) </a:t>
            </a:r>
          </a:p>
          <a:p>
            <a:pPr eaLnBrk="1" fontAlgn="auto" hangingPunct="1">
              <a:spcAft>
                <a:spcPts val="0"/>
              </a:spcAft>
              <a:buFont typeface="Wingdings 2" pitchFamily="18" charset="2"/>
              <a:buChar char=""/>
              <a:defRPr/>
            </a:pPr>
            <a:endParaRPr lang="en-US">
              <a:solidFill>
                <a:schemeClr val="tx1">
                  <a:lumMod val="65000"/>
                  <a:lumOff val="35000"/>
                </a:schemeClr>
              </a:solidFill>
              <a:ea typeface="+mn-ea"/>
              <a:cs typeface="+mn-cs"/>
            </a:endParaRPr>
          </a:p>
          <a:p>
            <a:pPr eaLnBrk="1" fontAlgn="auto" hangingPunct="1">
              <a:spcAft>
                <a:spcPts val="0"/>
              </a:spcAft>
              <a:buFont typeface="Wingdings 2" pitchFamily="18" charset="2"/>
              <a:buChar char=""/>
              <a:defRPr/>
            </a:pPr>
            <a:r>
              <a:rPr lang="en-US">
                <a:solidFill>
                  <a:schemeClr val="tx1">
                    <a:lumMod val="65000"/>
                    <a:lumOff val="35000"/>
                  </a:schemeClr>
                </a:solidFill>
                <a:ea typeface="+mn-ea"/>
                <a:cs typeface="+mn-cs"/>
              </a:rPr>
              <a:t>Ouch!!! – see the importance of humility??</a:t>
            </a:r>
          </a:p>
          <a:p>
            <a:pPr eaLnBrk="1" fontAlgn="auto" hangingPunct="1">
              <a:spcAft>
                <a:spcPts val="0"/>
              </a:spcAft>
              <a:buFont typeface="Wingdings 2" pitchFamily="18" charset="2"/>
              <a:buChar char=""/>
              <a:defRPr/>
            </a:pPr>
            <a:endParaRPr lang="en-US">
              <a:solidFill>
                <a:schemeClr val="tx1">
                  <a:lumMod val="65000"/>
                  <a:lumOff val="35000"/>
                </a:schemeClr>
              </a:solidFill>
              <a:ea typeface="+mn-ea"/>
              <a:cs typeface="+mn-cs"/>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49624" y="524435"/>
            <a:ext cx="7086600" cy="731838"/>
          </a:xfrm>
        </p:spPr>
        <p:txBody>
          <a:bodyPr/>
          <a:lstStyle/>
          <a:p>
            <a:pPr eaLnBrk="1" fontAlgn="auto" hangingPunct="1">
              <a:spcAft>
                <a:spcPts val="0"/>
              </a:spcAft>
              <a:defRPr/>
            </a:pPr>
            <a:r>
              <a:rPr lang="en-US">
                <a:ea typeface="+mj-ea"/>
                <a:cs typeface="+mj-cs"/>
              </a:rPr>
              <a:t>The older client as sage</a:t>
            </a:r>
          </a:p>
        </p:txBody>
      </p:sp>
      <p:sp>
        <p:nvSpPr>
          <p:cNvPr id="13315" name="Rectangle 3"/>
          <p:cNvSpPr>
            <a:spLocks noGrp="1" noChangeArrowheads="1"/>
          </p:cNvSpPr>
          <p:nvPr>
            <p:ph type="body" idx="1"/>
          </p:nvPr>
        </p:nvSpPr>
        <p:spPr>
          <a:xfrm>
            <a:off x="349624" y="1600200"/>
            <a:ext cx="7086600" cy="4525963"/>
          </a:xfrm>
        </p:spPr>
        <p:txBody>
          <a:bodyPr>
            <a:normAutofit fontScale="85000" lnSpcReduction="20000"/>
          </a:bodyPr>
          <a:lstStyle/>
          <a:p>
            <a:pPr eaLnBrk="1" fontAlgn="auto" hangingPunct="1">
              <a:lnSpc>
                <a:spcPct val="90000"/>
              </a:lnSpc>
              <a:spcAft>
                <a:spcPts val="0"/>
              </a:spcAft>
              <a:buFont typeface="Wingdings 2" pitchFamily="18" charset="2"/>
              <a:buChar char=""/>
              <a:defRPr/>
            </a:pPr>
            <a:r>
              <a:rPr lang="en-US" sz="2800">
                <a:solidFill>
                  <a:schemeClr val="tx1">
                    <a:lumMod val="65000"/>
                    <a:lumOff val="35000"/>
                  </a:schemeClr>
                </a:solidFill>
                <a:ea typeface="+mn-ea"/>
                <a:cs typeface="+mn-cs"/>
              </a:rPr>
              <a:t>Older and wiser vs Silly old fool</a:t>
            </a:r>
          </a:p>
          <a:p>
            <a:pPr eaLnBrk="1" fontAlgn="auto" hangingPunct="1">
              <a:lnSpc>
                <a:spcPct val="90000"/>
              </a:lnSpc>
              <a:spcAft>
                <a:spcPts val="0"/>
              </a:spcAft>
              <a:buFont typeface="Wingdings 2" pitchFamily="18" charset="2"/>
              <a:buChar char=""/>
              <a:defRPr/>
            </a:pPr>
            <a:r>
              <a:rPr lang="en-US" sz="2800">
                <a:solidFill>
                  <a:schemeClr val="tx1">
                    <a:lumMod val="65000"/>
                    <a:lumOff val="35000"/>
                  </a:schemeClr>
                </a:solidFill>
                <a:ea typeface="+mn-ea"/>
                <a:cs typeface="+mn-cs"/>
              </a:rPr>
              <a:t>Experience vs cognitive changes</a:t>
            </a:r>
          </a:p>
          <a:p>
            <a:pPr eaLnBrk="1" fontAlgn="auto" hangingPunct="1">
              <a:lnSpc>
                <a:spcPct val="90000"/>
              </a:lnSpc>
              <a:spcAft>
                <a:spcPts val="0"/>
              </a:spcAft>
              <a:buFont typeface="Wingdings 2" pitchFamily="18" charset="2"/>
              <a:buChar char=""/>
              <a:defRPr/>
            </a:pPr>
            <a:r>
              <a:rPr lang="en-US" sz="2800">
                <a:solidFill>
                  <a:schemeClr val="tx1">
                    <a:lumMod val="65000"/>
                    <a:lumOff val="35000"/>
                  </a:schemeClr>
                </a:solidFill>
                <a:ea typeface="+mn-ea"/>
                <a:cs typeface="+mn-cs"/>
              </a:rPr>
              <a:t>Gains and losses of late-life cognition (Vintage Minds - H.Paton)</a:t>
            </a:r>
          </a:p>
          <a:p>
            <a:pPr eaLnBrk="1" fontAlgn="auto" hangingPunct="1">
              <a:lnSpc>
                <a:spcPct val="90000"/>
              </a:lnSpc>
              <a:spcAft>
                <a:spcPts val="0"/>
              </a:spcAft>
              <a:buFont typeface="Wingdings 2" pitchFamily="18" charset="2"/>
              <a:buChar char=""/>
              <a:defRPr/>
            </a:pPr>
            <a:r>
              <a:rPr lang="en-US" sz="2800">
                <a:solidFill>
                  <a:schemeClr val="tx1">
                    <a:lumMod val="65000"/>
                    <a:lumOff val="35000"/>
                  </a:schemeClr>
                </a:solidFill>
                <a:ea typeface="+mn-ea"/>
                <a:cs typeface="+mn-cs"/>
              </a:rPr>
              <a:t>Crystallised vs fluid intelligence </a:t>
            </a:r>
          </a:p>
          <a:p>
            <a:pPr eaLnBrk="1" fontAlgn="auto" hangingPunct="1">
              <a:lnSpc>
                <a:spcPct val="90000"/>
              </a:lnSpc>
              <a:spcAft>
                <a:spcPts val="0"/>
              </a:spcAft>
              <a:buFont typeface="Wingdings 2" pitchFamily="18" charset="2"/>
              <a:buChar char=""/>
              <a:defRPr/>
            </a:pPr>
            <a:r>
              <a:rPr lang="en-US" sz="2800">
                <a:solidFill>
                  <a:schemeClr val="tx1">
                    <a:lumMod val="65000"/>
                    <a:lumOff val="35000"/>
                  </a:schemeClr>
                </a:solidFill>
                <a:ea typeface="+mn-ea"/>
                <a:cs typeface="+mn-cs"/>
              </a:rPr>
              <a:t>Logos (speedy and efficient intellect) vs mythos (pragmatic and value-laden intellect) – Labouvie-Vief 1990)</a:t>
            </a:r>
          </a:p>
          <a:p>
            <a:pPr eaLnBrk="1" fontAlgn="auto" hangingPunct="1">
              <a:lnSpc>
                <a:spcPct val="90000"/>
              </a:lnSpc>
              <a:spcAft>
                <a:spcPts val="0"/>
              </a:spcAft>
              <a:buFont typeface="Wingdings 2" pitchFamily="18" charset="2"/>
              <a:buChar char=""/>
              <a:defRPr/>
            </a:pPr>
            <a:r>
              <a:rPr lang="en-US" sz="2800">
                <a:solidFill>
                  <a:schemeClr val="tx1">
                    <a:lumMod val="65000"/>
                    <a:lumOff val="35000"/>
                  </a:schemeClr>
                </a:solidFill>
                <a:ea typeface="+mn-ea"/>
                <a:cs typeface="+mn-cs"/>
              </a:rPr>
              <a:t>Specific cognitive tasks of late life – passing on to others</a:t>
            </a:r>
          </a:p>
          <a:p>
            <a:pPr eaLnBrk="1" fontAlgn="auto" hangingPunct="1">
              <a:lnSpc>
                <a:spcPct val="90000"/>
              </a:lnSpc>
              <a:spcAft>
                <a:spcPts val="0"/>
              </a:spcAft>
              <a:buFont typeface="Wingdings 2" pitchFamily="18" charset="2"/>
              <a:buChar char=""/>
              <a:defRPr/>
            </a:pPr>
            <a:endParaRPr lang="en-US" sz="2800">
              <a:solidFill>
                <a:schemeClr val="tx1">
                  <a:lumMod val="65000"/>
                  <a:lumOff val="35000"/>
                </a:schemeClr>
              </a:solidFill>
              <a:ea typeface="+mn-ea"/>
              <a:cs typeface="+mn-cs"/>
            </a:endParaRPr>
          </a:p>
          <a:p>
            <a:pPr eaLnBrk="1" fontAlgn="auto" hangingPunct="1">
              <a:lnSpc>
                <a:spcPct val="90000"/>
              </a:lnSpc>
              <a:spcAft>
                <a:spcPts val="0"/>
              </a:spcAft>
              <a:buFont typeface="Wingdings 2" pitchFamily="18" charset="2"/>
              <a:buChar char=""/>
              <a:defRPr/>
            </a:pPr>
            <a:endParaRPr lang="en-US" sz="2800">
              <a:solidFill>
                <a:schemeClr val="tx1">
                  <a:lumMod val="65000"/>
                  <a:lumOff val="35000"/>
                </a:schemeClr>
              </a:solidFill>
              <a:ea typeface="+mn-ea"/>
              <a:cs typeface="+mn-cs"/>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p:cNvSpPr>
          <p:nvPr>
            <p:ph type="title"/>
          </p:nvPr>
        </p:nvSpPr>
        <p:spPr bwMode="auto">
          <a:xfrm>
            <a:off x="685800" y="523875"/>
            <a:ext cx="7086600" cy="731838"/>
          </a:xfrm>
        </p:spPr>
        <p:txBody>
          <a:bodyPr wrap="square" numCol="1" anchorCtr="0" compatLnSpc="1">
            <a:prstTxWarp prst="textNoShape">
              <a:avLst/>
            </a:prstTxWarp>
          </a:bodyPr>
          <a:lstStyle/>
          <a:p>
            <a:pPr eaLnBrk="1" hangingPunct="1">
              <a:defRPr/>
            </a:pPr>
            <a:r>
              <a:rPr lang="en-US" sz="3200" dirty="0" err="1" smtClean="0">
                <a:effectLst/>
                <a:latin typeface="Arial" pitchFamily="-108" charset="0"/>
                <a:ea typeface="Arial" pitchFamily="-108" charset="0"/>
                <a:cs typeface="Arial" pitchFamily="-108" charset="0"/>
              </a:rPr>
              <a:t>Schaie's</a:t>
            </a:r>
            <a:r>
              <a:rPr lang="en-US" sz="3200" dirty="0" smtClean="0">
                <a:effectLst/>
                <a:latin typeface="Arial" pitchFamily="-108" charset="0"/>
                <a:ea typeface="Arial" pitchFamily="-108" charset="0"/>
                <a:cs typeface="Arial" pitchFamily="-108" charset="0"/>
              </a:rPr>
              <a:t> 5 cognitive stages:</a:t>
            </a:r>
            <a:endParaRPr lang="en-US" sz="3200" dirty="0">
              <a:effectLst/>
              <a:latin typeface="Arial" pitchFamily="-108" charset="0"/>
              <a:ea typeface="Arial" pitchFamily="-108" charset="0"/>
              <a:cs typeface="Arial" pitchFamily="-108" charset="0"/>
            </a:endParaRPr>
          </a:p>
        </p:txBody>
      </p:sp>
      <p:sp>
        <p:nvSpPr>
          <p:cNvPr id="112643" name="Rectangle 3"/>
          <p:cNvSpPr>
            <a:spLocks noGrp="1"/>
          </p:cNvSpPr>
          <p:nvPr>
            <p:ph type="body" idx="1"/>
          </p:nvPr>
        </p:nvSpPr>
        <p:spPr bwMode="auto"/>
        <p:txBody>
          <a:bodyPr wrap="square" numCol="1" anchor="t" anchorCtr="0" compatLnSpc="1">
            <a:prstTxWarp prst="textNoShape">
              <a:avLst/>
            </a:prstTxWarp>
          </a:bodyPr>
          <a:lstStyle/>
          <a:p>
            <a:pPr eaLnBrk="1" hangingPunct="1">
              <a:lnSpc>
                <a:spcPct val="90000"/>
              </a:lnSpc>
              <a:defRPr/>
            </a:pPr>
            <a:r>
              <a:rPr lang="en-US" dirty="0">
                <a:effectLst/>
                <a:latin typeface="Arial" pitchFamily="-108" charset="0"/>
                <a:ea typeface="Arial" pitchFamily="-108" charset="0"/>
                <a:cs typeface="Arial" pitchFamily="-108" charset="0"/>
              </a:rPr>
              <a:t> Acquiring: childhood and adolescence - acquisition while living in a protected environment.  Problem solving skills limited to specific tasks.</a:t>
            </a:r>
          </a:p>
          <a:p>
            <a:pPr eaLnBrk="1" hangingPunct="1">
              <a:lnSpc>
                <a:spcPct val="90000"/>
              </a:lnSpc>
              <a:defRPr/>
            </a:pPr>
            <a:r>
              <a:rPr lang="en-US" dirty="0">
                <a:effectLst/>
                <a:latin typeface="Arial" pitchFamily="-108" charset="0"/>
                <a:ea typeface="Arial" pitchFamily="-108" charset="0"/>
                <a:cs typeface="Arial" pitchFamily="-108" charset="0"/>
              </a:rPr>
              <a:t>Achieving:  Young adulthood - achieving competence requires broadening of cognitive functions.  Problem solving more role-related and goal-oriented.  Social implications of decisions become more important.</a:t>
            </a:r>
            <a:endParaRPr lang="en-US" dirty="0">
              <a:effectLst/>
              <a:ea typeface="Times New Roman" pitchFamily="-108" charset="0"/>
              <a:cs typeface="Times New Roman" pitchFamily="-108" charset="0"/>
            </a:endParaRPr>
          </a:p>
          <a:p>
            <a:pPr lvl="1" eaLnBrk="1" hangingPunct="1">
              <a:lnSpc>
                <a:spcPct val="90000"/>
              </a:lnSpc>
              <a:defRPr/>
            </a:pPr>
            <a:r>
              <a:rPr lang="en-US" dirty="0">
                <a:effectLst/>
                <a:latin typeface="Arial" pitchFamily="-108" charset="0"/>
                <a:ea typeface="Arial" pitchFamily="-108" charset="0"/>
                <a:cs typeface="Arial" pitchFamily="-108" charset="0"/>
              </a:rPr>
              <a:t>**IQ testing tends to focus on these 2 stages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624" y="524435"/>
            <a:ext cx="7086600" cy="731838"/>
          </a:xfrm>
        </p:spPr>
        <p:txBody>
          <a:bodyPr/>
          <a:lstStyle/>
          <a:p>
            <a:pPr eaLnBrk="1" fontAlgn="auto" hangingPunct="1">
              <a:spcAft>
                <a:spcPts val="0"/>
              </a:spcAft>
              <a:defRPr/>
            </a:pPr>
            <a:r>
              <a:rPr lang="en-US" dirty="0" smtClean="0">
                <a:ea typeface="+mj-ea"/>
                <a:cs typeface="+mj-cs"/>
              </a:rPr>
              <a:t>Definition of Wisdom:</a:t>
            </a:r>
            <a:endParaRPr lang="en-US" dirty="0">
              <a:ea typeface="+mj-ea"/>
              <a:cs typeface="+mj-cs"/>
            </a:endParaRPr>
          </a:p>
        </p:txBody>
      </p:sp>
      <p:sp>
        <p:nvSpPr>
          <p:cNvPr id="3" name="Content Placeholder 2"/>
          <p:cNvSpPr>
            <a:spLocks noGrp="1"/>
          </p:cNvSpPr>
          <p:nvPr>
            <p:ph idx="1"/>
          </p:nvPr>
        </p:nvSpPr>
        <p:spPr>
          <a:xfrm>
            <a:off x="349624" y="1600200"/>
            <a:ext cx="7086600" cy="4525963"/>
          </a:xfrm>
        </p:spPr>
        <p:txBody>
          <a:bodyPr>
            <a:normAutofit fontScale="92500"/>
          </a:bodyPr>
          <a:lstStyle/>
          <a:p>
            <a:pPr eaLnBrk="1" fontAlgn="auto" hangingPunct="1">
              <a:spcAft>
                <a:spcPts val="0"/>
              </a:spcAft>
              <a:buFont typeface="Wingdings 2" pitchFamily="18" charset="2"/>
              <a:buNone/>
              <a:defRPr/>
            </a:pPr>
            <a:r>
              <a:rPr lang="en-US" dirty="0" smtClean="0">
                <a:solidFill>
                  <a:schemeClr val="tx1">
                    <a:lumMod val="65000"/>
                    <a:lumOff val="35000"/>
                  </a:schemeClr>
                </a:solidFill>
                <a:ea typeface="+mn-ea"/>
                <a:cs typeface="+mn-cs"/>
              </a:rPr>
              <a:t>Wisdom is a deep understanding and realizing of people, things, events or situations, resulting in the ability to choose or act to consistently produce the optimum results with a minimum of time and energy. It is the ability to effectively and efficiently apply perceptions and knowledge and so produce the desired result. It is also the comprehension of what is true or right coupled with judgment as to action. Wisdom requires control of one’s emotional reactions so that principles, reason and knowledge prevail to determine one’s actions.</a:t>
            </a:r>
            <a:endParaRPr lang="en-US" dirty="0">
              <a:solidFill>
                <a:schemeClr val="tx1">
                  <a:lumMod val="65000"/>
                  <a:lumOff val="35000"/>
                </a:schemeClr>
              </a:solidFill>
              <a:ea typeface="+mn-ea"/>
              <a:cs typeface="+mn-cs"/>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z="3200" dirty="0" err="1" smtClean="0">
                <a:effectLst/>
                <a:latin typeface="Arial" pitchFamily="-108" charset="0"/>
                <a:ea typeface="Arial" pitchFamily="-108" charset="0"/>
                <a:cs typeface="Arial" pitchFamily="-108" charset="0"/>
              </a:rPr>
              <a:t>Schaie's</a:t>
            </a:r>
            <a:r>
              <a:rPr lang="en-US" sz="3200" dirty="0" smtClean="0">
                <a:effectLst/>
                <a:latin typeface="Arial" pitchFamily="-108" charset="0"/>
                <a:ea typeface="Arial" pitchFamily="-108" charset="0"/>
                <a:cs typeface="Arial" pitchFamily="-108" charset="0"/>
              </a:rPr>
              <a:t> 5 cognitive stages:</a:t>
            </a:r>
            <a:endParaRPr lang="en-US" sz="3200" dirty="0"/>
          </a:p>
        </p:txBody>
      </p:sp>
      <p:sp>
        <p:nvSpPr>
          <p:cNvPr id="3" name="Content Placeholder 2"/>
          <p:cNvSpPr>
            <a:spLocks noGrp="1"/>
          </p:cNvSpPr>
          <p:nvPr>
            <p:ph idx="1"/>
          </p:nvPr>
        </p:nvSpPr>
        <p:spPr>
          <a:xfrm>
            <a:off x="349250" y="1905000"/>
            <a:ext cx="7086600" cy="4525963"/>
          </a:xfrm>
        </p:spPr>
        <p:txBody>
          <a:bodyPr>
            <a:normAutofit fontScale="92500"/>
          </a:bodyPr>
          <a:lstStyle/>
          <a:p>
            <a:pPr eaLnBrk="1" hangingPunct="1">
              <a:defRPr/>
            </a:pPr>
            <a:r>
              <a:rPr lang="en-US" sz="2800" dirty="0" smtClean="0">
                <a:effectLst/>
                <a:latin typeface="Arial" pitchFamily="-108" charset="0"/>
                <a:ea typeface="Arial" pitchFamily="-108" charset="0"/>
                <a:cs typeface="Arial" pitchFamily="-108" charset="0"/>
              </a:rPr>
              <a:t>Responsible:  Middle adulthood - Undertake responsibility for other (e.g. family).  Problems of real life, long-tem goals, and acquiring a family, require further change in cognitive functioning.   Increased skills in relevant problem solving tasks, shifts in cognitive style to greater flexibility and lessened field dependence. Gain in </a:t>
            </a:r>
            <a:r>
              <a:rPr lang="en-US" sz="2800" dirty="0" err="1" smtClean="0">
                <a:effectLst/>
                <a:latin typeface="Arial" pitchFamily="-108" charset="0"/>
                <a:ea typeface="Arial" pitchFamily="-108" charset="0"/>
                <a:cs typeface="Arial" pitchFamily="-108" charset="0"/>
              </a:rPr>
              <a:t>crystallised</a:t>
            </a:r>
            <a:r>
              <a:rPr lang="en-US" sz="2800" dirty="0" smtClean="0">
                <a:effectLst/>
                <a:latin typeface="Arial" pitchFamily="-108" charset="0"/>
                <a:ea typeface="Arial" pitchFamily="-108" charset="0"/>
                <a:cs typeface="Arial" pitchFamily="-108" charset="0"/>
              </a:rPr>
              <a:t>, loss in fluid abilities, which are less relevant to the experiential demands upon the individual</a:t>
            </a:r>
          </a:p>
          <a:p>
            <a:pPr eaLnBrk="1" hangingPunct="1">
              <a:defRPr/>
            </a:pP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z="3200" dirty="0" err="1" smtClean="0">
                <a:effectLst/>
                <a:latin typeface="Arial" pitchFamily="-108" charset="0"/>
                <a:ea typeface="Arial" pitchFamily="-108" charset="0"/>
                <a:cs typeface="Arial" pitchFamily="-108" charset="0"/>
              </a:rPr>
              <a:t>Schaie's</a:t>
            </a:r>
            <a:r>
              <a:rPr lang="en-US" sz="3200" dirty="0" smtClean="0">
                <a:effectLst/>
                <a:latin typeface="Arial" pitchFamily="-108" charset="0"/>
                <a:ea typeface="Arial" pitchFamily="-108" charset="0"/>
                <a:cs typeface="Arial" pitchFamily="-108" charset="0"/>
              </a:rPr>
              <a:t> 5 cognitive stages:</a:t>
            </a:r>
            <a:endParaRPr lang="en-US" sz="3200" dirty="0"/>
          </a:p>
        </p:txBody>
      </p:sp>
      <p:sp>
        <p:nvSpPr>
          <p:cNvPr id="3" name="Content Placeholder 2"/>
          <p:cNvSpPr>
            <a:spLocks noGrp="1"/>
          </p:cNvSpPr>
          <p:nvPr>
            <p:ph idx="1"/>
          </p:nvPr>
        </p:nvSpPr>
        <p:spPr/>
        <p:txBody>
          <a:bodyPr/>
          <a:lstStyle/>
          <a:p>
            <a:pPr eaLnBrk="1" hangingPunct="1">
              <a:defRPr/>
            </a:pPr>
            <a:r>
              <a:rPr lang="en-US" sz="2800" dirty="0" smtClean="0">
                <a:effectLst/>
                <a:latin typeface="Arial" pitchFamily="-108" charset="0"/>
                <a:ea typeface="Arial" pitchFamily="-108" charset="0"/>
                <a:cs typeface="Arial" pitchFamily="-108" charset="0"/>
              </a:rPr>
              <a:t>Executive: Middle adulthood - may be reached in response to more responsibility in society with its complex systems and relationships.  There is a balancing of </a:t>
            </a:r>
            <a:r>
              <a:rPr lang="en-US" sz="2800" i="1" dirty="0" smtClean="0">
                <a:effectLst/>
                <a:latin typeface="Arial" pitchFamily="-108" charset="0"/>
                <a:ea typeface="Arial" pitchFamily="-108" charset="0"/>
                <a:cs typeface="Arial" pitchFamily="-108" charset="0"/>
              </a:rPr>
              <a:t>logos</a:t>
            </a:r>
            <a:r>
              <a:rPr lang="en-US" sz="2800" dirty="0" smtClean="0">
                <a:effectLst/>
                <a:latin typeface="Arial" pitchFamily="-108" charset="0"/>
                <a:ea typeface="Arial" pitchFamily="-108" charset="0"/>
                <a:cs typeface="Arial" pitchFamily="-108" charset="0"/>
              </a:rPr>
              <a:t> taking place as </a:t>
            </a:r>
            <a:r>
              <a:rPr lang="en-US" sz="2800" i="1" dirty="0" smtClean="0">
                <a:effectLst/>
                <a:latin typeface="Arial" pitchFamily="-108" charset="0"/>
                <a:ea typeface="Arial" pitchFamily="-108" charset="0"/>
                <a:cs typeface="Arial" pitchFamily="-108" charset="0"/>
              </a:rPr>
              <a:t>mythos</a:t>
            </a:r>
            <a:r>
              <a:rPr lang="en-US" sz="2800" dirty="0" smtClean="0">
                <a:effectLst/>
                <a:latin typeface="Arial" pitchFamily="-108" charset="0"/>
                <a:ea typeface="Arial" pitchFamily="-108" charset="0"/>
                <a:cs typeface="Arial" pitchFamily="-108" charset="0"/>
              </a:rPr>
              <a:t> is improved.  Improvement in skills such as inductive reasoning, blunting of other skills such as dealing efficiently with</a:t>
            </a:r>
            <a:r>
              <a:rPr lang="en-US" sz="3200" dirty="0" smtClean="0">
                <a:effectLst/>
                <a:latin typeface="Arial" pitchFamily="-108" charset="0"/>
                <a:ea typeface="Arial" pitchFamily="-108" charset="0"/>
                <a:cs typeface="Arial" pitchFamily="-108" charset="0"/>
              </a:rPr>
              <a:t> </a:t>
            </a:r>
            <a:r>
              <a:rPr lang="en-US" sz="2800" dirty="0" smtClean="0">
                <a:effectLst/>
                <a:latin typeface="Arial" pitchFamily="-108" charset="0"/>
                <a:ea typeface="Arial" pitchFamily="-108" charset="0"/>
                <a:cs typeface="Arial" pitchFamily="-108" charset="0"/>
              </a:rPr>
              <a:t>new information</a:t>
            </a:r>
          </a:p>
          <a:p>
            <a:pPr eaLnBrk="1" hangingPunct="1">
              <a:defRPr/>
            </a:pP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z="3200" dirty="0" err="1" smtClean="0">
                <a:effectLst/>
                <a:latin typeface="Arial" pitchFamily="-108" charset="0"/>
                <a:ea typeface="Arial" pitchFamily="-108" charset="0"/>
                <a:cs typeface="Arial" pitchFamily="-108" charset="0"/>
              </a:rPr>
              <a:t>Schaie's</a:t>
            </a:r>
            <a:r>
              <a:rPr lang="en-US" sz="3200" dirty="0" smtClean="0">
                <a:effectLst/>
                <a:latin typeface="Arial" pitchFamily="-108" charset="0"/>
                <a:ea typeface="Arial" pitchFamily="-108" charset="0"/>
                <a:cs typeface="Arial" pitchFamily="-108" charset="0"/>
              </a:rPr>
              <a:t> 5 cognitive stages:</a:t>
            </a:r>
            <a:endParaRPr lang="en-US" sz="3200" dirty="0"/>
          </a:p>
        </p:txBody>
      </p:sp>
      <p:sp>
        <p:nvSpPr>
          <p:cNvPr id="3" name="Content Placeholder 2"/>
          <p:cNvSpPr>
            <a:spLocks noGrp="1"/>
          </p:cNvSpPr>
          <p:nvPr>
            <p:ph idx="1"/>
          </p:nvPr>
        </p:nvSpPr>
        <p:spPr/>
        <p:txBody>
          <a:bodyPr/>
          <a:lstStyle/>
          <a:p>
            <a:pPr eaLnBrk="1" hangingPunct="1">
              <a:lnSpc>
                <a:spcPct val="90000"/>
              </a:lnSpc>
              <a:defRPr/>
            </a:pPr>
            <a:r>
              <a:rPr lang="en-US" dirty="0" err="1" smtClean="0">
                <a:effectLst/>
                <a:latin typeface="Arial" pitchFamily="-108" charset="0"/>
                <a:ea typeface="Arial" pitchFamily="-108" charset="0"/>
                <a:cs typeface="Arial" pitchFamily="-108" charset="0"/>
              </a:rPr>
              <a:t>Reintegrative</a:t>
            </a:r>
            <a:r>
              <a:rPr lang="en-US" dirty="0" smtClean="0">
                <a:effectLst/>
                <a:latin typeface="Arial" pitchFamily="-108" charset="0"/>
                <a:ea typeface="Arial" pitchFamily="-108" charset="0"/>
                <a:cs typeface="Arial" pitchFamily="-108" charset="0"/>
              </a:rPr>
              <a:t>: Later adulthood -  some roles, such as parenting, are reduced.  Individuals become more selective in matters they attend to.  Those demands which are still meaningful or are of universal interest become the new focus rather than simply responding to achieve competence.  For example, older adults may be particularly interested in searching for abstracts which will remain constant and trustworthy</a:t>
            </a:r>
          </a:p>
          <a:p>
            <a:pPr lvl="1" eaLnBrk="1" hangingPunct="1">
              <a:lnSpc>
                <a:spcPct val="90000"/>
              </a:lnSpc>
              <a:defRPr/>
            </a:pPr>
            <a:r>
              <a:rPr lang="en-US" i="1" dirty="0" smtClean="0">
                <a:effectLst/>
                <a:latin typeface="Arial" pitchFamily="-108" charset="0"/>
                <a:ea typeface="Arial" pitchFamily="-108" charset="0"/>
                <a:cs typeface="Arial" pitchFamily="-108" charset="0"/>
              </a:rPr>
              <a:t>Logos – speedy and efficient intellect</a:t>
            </a:r>
          </a:p>
          <a:p>
            <a:pPr lvl="1" eaLnBrk="1" hangingPunct="1">
              <a:lnSpc>
                <a:spcPct val="90000"/>
              </a:lnSpc>
              <a:defRPr/>
            </a:pPr>
            <a:r>
              <a:rPr lang="en-US" i="1" dirty="0" smtClean="0">
                <a:effectLst/>
                <a:latin typeface="Arial" pitchFamily="-108" charset="0"/>
                <a:ea typeface="Arial" pitchFamily="-108" charset="0"/>
                <a:cs typeface="Arial" pitchFamily="-108" charset="0"/>
              </a:rPr>
              <a:t>Mythos – pragmatic and value-laden intellect</a:t>
            </a:r>
          </a:p>
          <a:p>
            <a:pPr eaLnBrk="1" hangingPunct="1">
              <a:defRPr/>
            </a:pP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49624" y="524435"/>
            <a:ext cx="7086600" cy="731838"/>
          </a:xfrm>
        </p:spPr>
        <p:txBody>
          <a:bodyPr/>
          <a:lstStyle/>
          <a:p>
            <a:pPr eaLnBrk="1" fontAlgn="auto" hangingPunct="1">
              <a:spcAft>
                <a:spcPts val="0"/>
              </a:spcAft>
              <a:defRPr/>
            </a:pPr>
            <a:r>
              <a:rPr lang="en-US">
                <a:ea typeface="+mj-ea"/>
                <a:cs typeface="+mj-cs"/>
              </a:rPr>
              <a:t>Expansionist view of late-life cognition</a:t>
            </a:r>
          </a:p>
        </p:txBody>
      </p:sp>
      <p:sp>
        <p:nvSpPr>
          <p:cNvPr id="14339" name="Rectangle 3"/>
          <p:cNvSpPr>
            <a:spLocks noGrp="1" noChangeArrowheads="1"/>
          </p:cNvSpPr>
          <p:nvPr>
            <p:ph type="body" idx="1"/>
          </p:nvPr>
        </p:nvSpPr>
        <p:spPr>
          <a:xfrm>
            <a:off x="349624" y="1600200"/>
            <a:ext cx="7086600" cy="4525963"/>
          </a:xfrm>
        </p:spPr>
        <p:txBody>
          <a:bodyPr/>
          <a:lstStyle/>
          <a:p>
            <a:pPr eaLnBrk="1" fontAlgn="auto" hangingPunct="1">
              <a:lnSpc>
                <a:spcPct val="90000"/>
              </a:lnSpc>
              <a:spcAft>
                <a:spcPts val="0"/>
              </a:spcAft>
              <a:buFont typeface="Wingdings 2" pitchFamily="18" charset="2"/>
              <a:buChar char=""/>
              <a:defRPr/>
            </a:pPr>
            <a:r>
              <a:rPr lang="en-US" sz="2800">
                <a:solidFill>
                  <a:schemeClr val="tx1">
                    <a:lumMod val="65000"/>
                    <a:lumOff val="35000"/>
                  </a:schemeClr>
                </a:solidFill>
                <a:ea typeface="+mn-ea"/>
                <a:cs typeface="+mn-cs"/>
              </a:rPr>
              <a:t>Older adults:</a:t>
            </a:r>
          </a:p>
          <a:p>
            <a:pPr lvl="1" eaLnBrk="1" fontAlgn="auto" hangingPunct="1">
              <a:lnSpc>
                <a:spcPct val="90000"/>
              </a:lnSpc>
              <a:spcAft>
                <a:spcPts val="0"/>
              </a:spcAft>
              <a:buClr>
                <a:schemeClr val="tx2">
                  <a:lumMod val="60000"/>
                  <a:lumOff val="40000"/>
                </a:schemeClr>
              </a:buClr>
              <a:buFont typeface="Wingdings 2" pitchFamily="18" charset="2"/>
              <a:buChar char=""/>
              <a:defRPr/>
            </a:pPr>
            <a:r>
              <a:rPr lang="en-US">
                <a:solidFill>
                  <a:schemeClr val="tx1">
                    <a:lumMod val="65000"/>
                    <a:lumOff val="35000"/>
                  </a:schemeClr>
                </a:solidFill>
                <a:ea typeface="+mn-ea"/>
              </a:rPr>
              <a:t>Specialists in interpreting and encoding new info with help of prior knowledge</a:t>
            </a:r>
          </a:p>
          <a:p>
            <a:pPr lvl="1" eaLnBrk="1" fontAlgn="auto" hangingPunct="1">
              <a:lnSpc>
                <a:spcPct val="90000"/>
              </a:lnSpc>
              <a:spcAft>
                <a:spcPts val="0"/>
              </a:spcAft>
              <a:buClr>
                <a:schemeClr val="tx2">
                  <a:lumMod val="60000"/>
                  <a:lumOff val="40000"/>
                </a:schemeClr>
              </a:buClr>
              <a:buFont typeface="Wingdings 2" pitchFamily="18" charset="2"/>
              <a:buChar char=""/>
              <a:defRPr/>
            </a:pPr>
            <a:r>
              <a:rPr lang="en-US">
                <a:solidFill>
                  <a:schemeClr val="tx1">
                    <a:lumMod val="65000"/>
                    <a:lumOff val="35000"/>
                  </a:schemeClr>
                </a:solidFill>
                <a:ea typeface="+mn-ea"/>
              </a:rPr>
              <a:t>Combine text with psychological and symbolic perceptions formed by past experience</a:t>
            </a:r>
          </a:p>
          <a:p>
            <a:pPr lvl="1" eaLnBrk="1" fontAlgn="auto" hangingPunct="1">
              <a:lnSpc>
                <a:spcPct val="90000"/>
              </a:lnSpc>
              <a:spcAft>
                <a:spcPts val="0"/>
              </a:spcAft>
              <a:buClr>
                <a:schemeClr val="tx2">
                  <a:lumMod val="60000"/>
                  <a:lumOff val="40000"/>
                </a:schemeClr>
              </a:buClr>
              <a:buFont typeface="Wingdings 2" pitchFamily="18" charset="2"/>
              <a:buChar char=""/>
              <a:defRPr/>
            </a:pPr>
            <a:r>
              <a:rPr lang="en-US">
                <a:solidFill>
                  <a:schemeClr val="tx1">
                    <a:lumMod val="65000"/>
                    <a:lumOff val="35000"/>
                  </a:schemeClr>
                </a:solidFill>
                <a:ea typeface="+mn-ea"/>
              </a:rPr>
              <a:t>Less accurate in terms of exact content but more efficient method to remember and pass on cultural information to younger generation (Adams et al, 1990)</a:t>
            </a:r>
          </a:p>
          <a:p>
            <a:pPr lvl="1" eaLnBrk="1" fontAlgn="auto" hangingPunct="1">
              <a:lnSpc>
                <a:spcPct val="90000"/>
              </a:lnSpc>
              <a:spcAft>
                <a:spcPts val="0"/>
              </a:spcAft>
              <a:buClr>
                <a:schemeClr val="tx2">
                  <a:lumMod val="60000"/>
                  <a:lumOff val="40000"/>
                </a:schemeClr>
              </a:buClr>
              <a:buFont typeface="Wingdings 2" pitchFamily="18" charset="2"/>
              <a:buChar char=""/>
              <a:defRPr/>
            </a:pPr>
            <a:r>
              <a:rPr lang="en-US">
                <a:solidFill>
                  <a:schemeClr val="tx1">
                    <a:lumMod val="65000"/>
                    <a:lumOff val="35000"/>
                  </a:schemeClr>
                </a:solidFill>
                <a:ea typeface="+mn-ea"/>
              </a:rPr>
              <a:t>Use of interpretations, demonstrations, simplifications.  Explanations that would satisfy both adults and children (H. Paton)</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624" y="524435"/>
            <a:ext cx="7086600" cy="731838"/>
          </a:xfrm>
        </p:spPr>
        <p:txBody>
          <a:bodyPr/>
          <a:lstStyle/>
          <a:p>
            <a:pPr eaLnBrk="1" fontAlgn="auto" hangingPunct="1">
              <a:spcAft>
                <a:spcPts val="0"/>
              </a:spcAft>
              <a:defRPr/>
            </a:pPr>
            <a:r>
              <a:rPr lang="en-US" dirty="0" smtClean="0">
                <a:ea typeface="+mj-ea"/>
                <a:cs typeface="+mj-cs"/>
              </a:rPr>
              <a:t>Part III</a:t>
            </a:r>
            <a:endParaRPr lang="en-US" dirty="0">
              <a:ea typeface="+mj-ea"/>
              <a:cs typeface="+mj-cs"/>
            </a:endParaRPr>
          </a:p>
        </p:txBody>
      </p:sp>
      <p:sp>
        <p:nvSpPr>
          <p:cNvPr id="3" name="Content Placeholder 2"/>
          <p:cNvSpPr>
            <a:spLocks noGrp="1"/>
          </p:cNvSpPr>
          <p:nvPr>
            <p:ph idx="1"/>
          </p:nvPr>
        </p:nvSpPr>
        <p:spPr>
          <a:xfrm>
            <a:off x="349624" y="1600200"/>
            <a:ext cx="7086600" cy="4525963"/>
          </a:xfrm>
        </p:spPr>
        <p:txBody>
          <a:bodyPr/>
          <a:lstStyle/>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Client Wisdom</a:t>
            </a:r>
            <a:endParaRPr lang="en-US" dirty="0">
              <a:solidFill>
                <a:schemeClr val="tx1">
                  <a:lumMod val="65000"/>
                  <a:lumOff val="35000"/>
                </a:schemeClr>
              </a:solidFill>
              <a:ea typeface="+mn-ea"/>
              <a:cs typeface="+mn-cs"/>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624" y="524435"/>
            <a:ext cx="7086600" cy="731838"/>
          </a:xfrm>
        </p:spPr>
        <p:txBody>
          <a:bodyPr/>
          <a:lstStyle/>
          <a:p>
            <a:pPr eaLnBrk="1" fontAlgn="auto" hangingPunct="1">
              <a:spcAft>
                <a:spcPts val="0"/>
              </a:spcAft>
              <a:defRPr/>
            </a:pPr>
            <a:r>
              <a:rPr lang="en-US" dirty="0" smtClean="0">
                <a:ea typeface="+mj-ea"/>
                <a:cs typeface="+mj-cs"/>
              </a:rPr>
              <a:t>Client Wisdom</a:t>
            </a:r>
            <a:endParaRPr lang="en-US" dirty="0">
              <a:ea typeface="+mj-ea"/>
              <a:cs typeface="+mj-cs"/>
            </a:endParaRPr>
          </a:p>
        </p:txBody>
      </p:sp>
      <p:sp>
        <p:nvSpPr>
          <p:cNvPr id="3" name="Content Placeholder 2"/>
          <p:cNvSpPr>
            <a:spLocks noGrp="1"/>
          </p:cNvSpPr>
          <p:nvPr>
            <p:ph idx="1"/>
          </p:nvPr>
        </p:nvSpPr>
        <p:spPr>
          <a:xfrm>
            <a:off x="349624" y="1600200"/>
            <a:ext cx="7086600" cy="4525963"/>
          </a:xfrm>
        </p:spPr>
        <p:txBody>
          <a:bodyPr/>
          <a:lstStyle/>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CBT collaborative in nature</a:t>
            </a:r>
          </a:p>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The role of relationship</a:t>
            </a:r>
          </a:p>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Client as expert of their own experience, life, journey</a:t>
            </a:r>
          </a:p>
          <a:p>
            <a:pPr lvl="1" eaLnBrk="1" fontAlgn="auto" hangingPunct="1">
              <a:spcAft>
                <a:spcPts val="0"/>
              </a:spcAft>
              <a:buClr>
                <a:schemeClr val="tx2">
                  <a:lumMod val="60000"/>
                  <a:lumOff val="40000"/>
                </a:schemeClr>
              </a:buClr>
              <a:buFont typeface="Wingdings 2" pitchFamily="18" charset="2"/>
              <a:buChar char=""/>
              <a:defRPr/>
            </a:pPr>
            <a:r>
              <a:rPr lang="en-US" dirty="0" smtClean="0">
                <a:solidFill>
                  <a:schemeClr val="tx1">
                    <a:lumMod val="65000"/>
                    <a:lumOff val="35000"/>
                  </a:schemeClr>
                </a:solidFill>
                <a:ea typeface="+mn-ea"/>
              </a:rPr>
              <a:t>At times we are so close to it, we miss things, or become stuck and can’t see bigger picture</a:t>
            </a:r>
          </a:p>
          <a:p>
            <a:pPr lvl="1" eaLnBrk="1" fontAlgn="auto" hangingPunct="1">
              <a:spcAft>
                <a:spcPts val="0"/>
              </a:spcAft>
              <a:buClr>
                <a:schemeClr val="tx2">
                  <a:lumMod val="60000"/>
                  <a:lumOff val="40000"/>
                </a:schemeClr>
              </a:buClr>
              <a:buFont typeface="Wingdings 2" pitchFamily="18" charset="2"/>
              <a:buChar char=""/>
              <a:defRPr/>
            </a:pPr>
            <a:r>
              <a:rPr lang="en-US" dirty="0" smtClean="0">
                <a:solidFill>
                  <a:schemeClr val="tx1">
                    <a:lumMod val="65000"/>
                    <a:lumOff val="35000"/>
                  </a:schemeClr>
                </a:solidFill>
                <a:ea typeface="+mn-ea"/>
              </a:rPr>
              <a:t>Role of strengths, resilience and coping – all </a:t>
            </a:r>
            <a:r>
              <a:rPr lang="en-US" dirty="0" err="1" smtClean="0">
                <a:solidFill>
                  <a:schemeClr val="tx1">
                    <a:lumMod val="65000"/>
                    <a:lumOff val="35000"/>
                  </a:schemeClr>
                </a:solidFill>
                <a:ea typeface="+mn-ea"/>
              </a:rPr>
              <a:t>behaviour</a:t>
            </a:r>
            <a:r>
              <a:rPr lang="en-US" dirty="0" smtClean="0">
                <a:solidFill>
                  <a:schemeClr val="tx1">
                    <a:lumMod val="65000"/>
                    <a:lumOff val="35000"/>
                  </a:schemeClr>
                </a:solidFill>
                <a:ea typeface="+mn-ea"/>
              </a:rPr>
              <a:t> as coping in some form – helpful, less helpful ways</a:t>
            </a:r>
            <a:endParaRPr lang="en-US" dirty="0">
              <a:solidFill>
                <a:schemeClr val="tx1">
                  <a:lumMod val="65000"/>
                  <a:lumOff val="35000"/>
                </a:schemeClr>
              </a:solidFill>
              <a:ea typeface="+mn-ea"/>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624" y="524435"/>
            <a:ext cx="7086600" cy="731838"/>
          </a:xfrm>
        </p:spPr>
        <p:txBody>
          <a:bodyPr/>
          <a:lstStyle/>
          <a:p>
            <a:pPr eaLnBrk="1" fontAlgn="auto" hangingPunct="1">
              <a:spcAft>
                <a:spcPts val="0"/>
              </a:spcAft>
              <a:defRPr/>
            </a:pPr>
            <a:r>
              <a:rPr lang="en-US" dirty="0" smtClean="0">
                <a:ea typeface="+mj-ea"/>
                <a:cs typeface="+mj-cs"/>
              </a:rPr>
              <a:t>Client Wisdom</a:t>
            </a:r>
            <a:endParaRPr lang="en-US" dirty="0">
              <a:ea typeface="+mj-ea"/>
              <a:cs typeface="+mj-cs"/>
            </a:endParaRPr>
          </a:p>
        </p:txBody>
      </p:sp>
      <p:sp>
        <p:nvSpPr>
          <p:cNvPr id="3" name="Content Placeholder 2"/>
          <p:cNvSpPr>
            <a:spLocks noGrp="1"/>
          </p:cNvSpPr>
          <p:nvPr>
            <p:ph idx="1"/>
          </p:nvPr>
        </p:nvSpPr>
        <p:spPr>
          <a:xfrm>
            <a:off x="349624" y="1600200"/>
            <a:ext cx="7086600" cy="4525963"/>
          </a:xfrm>
        </p:spPr>
        <p:txBody>
          <a:bodyPr>
            <a:normAutofit lnSpcReduction="10000"/>
          </a:bodyPr>
          <a:lstStyle/>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Examples of ‘wisdom’ – essence of learning/life</a:t>
            </a:r>
          </a:p>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Stories which encapsulate this seemingly universal journey towards wisdom and the embracing of life–</a:t>
            </a:r>
          </a:p>
          <a:p>
            <a:pPr lvl="1" eaLnBrk="1" fontAlgn="auto" hangingPunct="1">
              <a:spcAft>
                <a:spcPts val="0"/>
              </a:spcAft>
              <a:buClr>
                <a:schemeClr val="tx2">
                  <a:lumMod val="60000"/>
                  <a:lumOff val="40000"/>
                </a:schemeClr>
              </a:buClr>
              <a:buFont typeface="Wingdings 2" pitchFamily="18" charset="2"/>
              <a:buChar char=""/>
              <a:defRPr/>
            </a:pPr>
            <a:r>
              <a:rPr lang="en-US" dirty="0" smtClean="0">
                <a:solidFill>
                  <a:schemeClr val="tx1">
                    <a:lumMod val="65000"/>
                    <a:lumOff val="35000"/>
                  </a:schemeClr>
                </a:solidFill>
                <a:ea typeface="+mn-ea"/>
              </a:rPr>
              <a:t>The Miraculous Journey of Edward Tulane</a:t>
            </a:r>
          </a:p>
          <a:p>
            <a:pPr lvl="1" eaLnBrk="1" fontAlgn="auto" hangingPunct="1">
              <a:spcAft>
                <a:spcPts val="0"/>
              </a:spcAft>
              <a:buClr>
                <a:schemeClr val="tx2">
                  <a:lumMod val="60000"/>
                  <a:lumOff val="40000"/>
                </a:schemeClr>
              </a:buClr>
              <a:buFont typeface="Wingdings 2" pitchFamily="18" charset="2"/>
              <a:buChar char=""/>
              <a:defRPr/>
            </a:pPr>
            <a:r>
              <a:rPr lang="en-US" dirty="0" smtClean="0">
                <a:solidFill>
                  <a:schemeClr val="tx1">
                    <a:lumMod val="65000"/>
                    <a:lumOff val="35000"/>
                  </a:schemeClr>
                </a:solidFill>
                <a:ea typeface="+mn-ea"/>
              </a:rPr>
              <a:t>The </a:t>
            </a:r>
            <a:r>
              <a:rPr lang="en-US" dirty="0" err="1" smtClean="0">
                <a:solidFill>
                  <a:schemeClr val="tx1">
                    <a:lumMod val="65000"/>
                    <a:lumOff val="35000"/>
                  </a:schemeClr>
                </a:solidFill>
                <a:ea typeface="+mn-ea"/>
              </a:rPr>
              <a:t>Quiltmaker’s</a:t>
            </a:r>
            <a:r>
              <a:rPr lang="en-US" dirty="0" smtClean="0">
                <a:solidFill>
                  <a:schemeClr val="tx1">
                    <a:lumMod val="65000"/>
                    <a:lumOff val="35000"/>
                  </a:schemeClr>
                </a:solidFill>
                <a:ea typeface="+mn-ea"/>
              </a:rPr>
              <a:t> Gift</a:t>
            </a:r>
          </a:p>
          <a:p>
            <a:pPr lvl="1" eaLnBrk="1" fontAlgn="auto" hangingPunct="1">
              <a:spcAft>
                <a:spcPts val="0"/>
              </a:spcAft>
              <a:buClr>
                <a:schemeClr val="tx2">
                  <a:lumMod val="60000"/>
                  <a:lumOff val="40000"/>
                </a:schemeClr>
              </a:buClr>
              <a:buFont typeface="Wingdings 2" pitchFamily="18" charset="2"/>
              <a:buChar char=""/>
              <a:defRPr/>
            </a:pPr>
            <a:r>
              <a:rPr lang="en-US" dirty="0" smtClean="0">
                <a:solidFill>
                  <a:schemeClr val="tx1">
                    <a:lumMod val="65000"/>
                    <a:lumOff val="35000"/>
                  </a:schemeClr>
                </a:solidFill>
                <a:ea typeface="+mn-ea"/>
              </a:rPr>
              <a:t>Pilgrims Progress</a:t>
            </a:r>
          </a:p>
          <a:p>
            <a:pPr lvl="1" eaLnBrk="1" fontAlgn="auto" hangingPunct="1">
              <a:spcAft>
                <a:spcPts val="0"/>
              </a:spcAft>
              <a:buClr>
                <a:schemeClr val="tx2">
                  <a:lumMod val="60000"/>
                  <a:lumOff val="40000"/>
                </a:schemeClr>
              </a:buClr>
              <a:buFont typeface="Wingdings 2" pitchFamily="18" charset="2"/>
              <a:buChar char=""/>
              <a:defRPr/>
            </a:pPr>
            <a:r>
              <a:rPr lang="en-US" dirty="0" smtClean="0">
                <a:solidFill>
                  <a:schemeClr val="tx1">
                    <a:lumMod val="65000"/>
                    <a:lumOff val="35000"/>
                  </a:schemeClr>
                </a:solidFill>
                <a:ea typeface="+mn-ea"/>
              </a:rPr>
              <a:t>The Hero’s Journey</a:t>
            </a:r>
          </a:p>
          <a:p>
            <a:pPr lvl="1" eaLnBrk="1" fontAlgn="auto" hangingPunct="1">
              <a:spcAft>
                <a:spcPts val="0"/>
              </a:spcAft>
              <a:buClr>
                <a:schemeClr val="tx2">
                  <a:lumMod val="60000"/>
                  <a:lumOff val="40000"/>
                </a:schemeClr>
              </a:buClr>
              <a:buFont typeface="Wingdings 2" pitchFamily="18" charset="2"/>
              <a:buChar char=""/>
              <a:defRPr/>
            </a:pPr>
            <a:r>
              <a:rPr lang="en-US" dirty="0" smtClean="0">
                <a:solidFill>
                  <a:schemeClr val="tx1">
                    <a:lumMod val="65000"/>
                    <a:lumOff val="35000"/>
                  </a:schemeClr>
                </a:solidFill>
                <a:ea typeface="+mn-ea"/>
              </a:rPr>
              <a:t>The Wizard of Oz</a:t>
            </a:r>
          </a:p>
          <a:p>
            <a:pPr lvl="1" eaLnBrk="1" fontAlgn="auto" hangingPunct="1">
              <a:spcAft>
                <a:spcPts val="0"/>
              </a:spcAft>
              <a:buClr>
                <a:schemeClr val="tx2">
                  <a:lumMod val="60000"/>
                  <a:lumOff val="40000"/>
                </a:schemeClr>
              </a:buClr>
              <a:buFont typeface="Wingdings 2" pitchFamily="18" charset="2"/>
              <a:buChar char=""/>
              <a:defRPr/>
            </a:pPr>
            <a:r>
              <a:rPr lang="en-US" dirty="0" smtClean="0">
                <a:solidFill>
                  <a:schemeClr val="tx1">
                    <a:lumMod val="65000"/>
                    <a:lumOff val="35000"/>
                  </a:schemeClr>
                </a:solidFill>
                <a:ea typeface="+mn-ea"/>
              </a:rPr>
              <a:t>Lord of the Rings</a:t>
            </a:r>
            <a:endParaRPr lang="en-US" dirty="0">
              <a:solidFill>
                <a:schemeClr val="tx1">
                  <a:lumMod val="65000"/>
                  <a:lumOff val="35000"/>
                </a:schemeClr>
              </a:solidFill>
              <a:ea typeface="+mn-ea"/>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624" y="524435"/>
            <a:ext cx="7086600" cy="731838"/>
          </a:xfrm>
        </p:spPr>
        <p:txBody>
          <a:bodyPr/>
          <a:lstStyle/>
          <a:p>
            <a:pPr eaLnBrk="1" fontAlgn="auto" hangingPunct="1">
              <a:spcAft>
                <a:spcPts val="0"/>
              </a:spcAft>
              <a:defRPr/>
            </a:pPr>
            <a:r>
              <a:rPr lang="en-US" dirty="0" smtClean="0">
                <a:ea typeface="+mj-ea"/>
                <a:cs typeface="+mj-cs"/>
              </a:rPr>
              <a:t>Client Wisdom</a:t>
            </a:r>
            <a:endParaRPr lang="en-US" dirty="0">
              <a:ea typeface="+mj-ea"/>
              <a:cs typeface="+mj-cs"/>
            </a:endParaRPr>
          </a:p>
        </p:txBody>
      </p:sp>
      <p:sp>
        <p:nvSpPr>
          <p:cNvPr id="3" name="Content Placeholder 2"/>
          <p:cNvSpPr>
            <a:spLocks noGrp="1"/>
          </p:cNvSpPr>
          <p:nvPr>
            <p:ph idx="1"/>
          </p:nvPr>
        </p:nvSpPr>
        <p:spPr>
          <a:xfrm>
            <a:off x="349624" y="1600200"/>
            <a:ext cx="7086600" cy="4525963"/>
          </a:xfrm>
        </p:spPr>
        <p:txBody>
          <a:bodyPr>
            <a:normAutofit fontScale="85000" lnSpcReduction="10000"/>
          </a:bodyPr>
          <a:lstStyle/>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The universality of the human story</a:t>
            </a:r>
          </a:p>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The Hero’s Journey</a:t>
            </a:r>
          </a:p>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We all have a story – unfolding in life – a beginning, middle and end</a:t>
            </a:r>
          </a:p>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We all meet people along the way, and some of these people play a key role in who/what we become</a:t>
            </a:r>
          </a:p>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For each of us there are challenges and ‘tasks’ to overcome on this journey – who we become is connected to our responses to the challenges we face</a:t>
            </a:r>
            <a:endParaRPr lang="en-US" dirty="0">
              <a:solidFill>
                <a:schemeClr val="tx1">
                  <a:lumMod val="65000"/>
                  <a:lumOff val="35000"/>
                </a:schemeClr>
              </a:solidFill>
              <a:ea typeface="+mn-ea"/>
              <a:cs typeface="+mn-cs"/>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624" y="524435"/>
            <a:ext cx="7086600" cy="731838"/>
          </a:xfrm>
        </p:spPr>
        <p:txBody>
          <a:bodyPr/>
          <a:lstStyle/>
          <a:p>
            <a:pPr eaLnBrk="1" fontAlgn="auto" hangingPunct="1">
              <a:spcAft>
                <a:spcPts val="0"/>
              </a:spcAft>
              <a:defRPr/>
            </a:pPr>
            <a:r>
              <a:rPr lang="en-US" dirty="0" smtClean="0">
                <a:ea typeface="+mj-ea"/>
                <a:cs typeface="+mj-cs"/>
              </a:rPr>
              <a:t>Client Wisdom</a:t>
            </a:r>
            <a:endParaRPr lang="en-US" dirty="0">
              <a:ea typeface="+mj-ea"/>
              <a:cs typeface="+mj-cs"/>
            </a:endParaRPr>
          </a:p>
        </p:txBody>
      </p:sp>
      <p:sp>
        <p:nvSpPr>
          <p:cNvPr id="3" name="Content Placeholder 2"/>
          <p:cNvSpPr>
            <a:spLocks noGrp="1"/>
          </p:cNvSpPr>
          <p:nvPr>
            <p:ph idx="1"/>
          </p:nvPr>
        </p:nvSpPr>
        <p:spPr>
          <a:xfrm>
            <a:off x="349624" y="1600200"/>
            <a:ext cx="7086600" cy="4525963"/>
          </a:xfrm>
        </p:spPr>
        <p:txBody>
          <a:bodyPr>
            <a:normAutofit fontScale="92500" lnSpcReduction="20000"/>
          </a:bodyPr>
          <a:lstStyle/>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The Hero’s Journey – The Hero with a thousand faces – Joseph Campbell</a:t>
            </a:r>
          </a:p>
          <a:p>
            <a:pPr lvl="1" eaLnBrk="1" fontAlgn="auto" hangingPunct="1">
              <a:spcAft>
                <a:spcPts val="0"/>
              </a:spcAft>
              <a:buClr>
                <a:schemeClr val="tx2">
                  <a:lumMod val="60000"/>
                  <a:lumOff val="40000"/>
                </a:schemeClr>
              </a:buClr>
              <a:buFont typeface="Wingdings 2" pitchFamily="18" charset="2"/>
              <a:buChar char=""/>
              <a:defRPr/>
            </a:pPr>
            <a:r>
              <a:rPr lang="en-US" dirty="0" smtClean="0">
                <a:solidFill>
                  <a:schemeClr val="tx1">
                    <a:lumMod val="65000"/>
                    <a:lumOff val="35000"/>
                  </a:schemeClr>
                </a:solidFill>
                <a:ea typeface="+mn-ea"/>
              </a:rPr>
              <a:t>“the really creative acts are represented as those deriving from some sort of dying to the world.”</a:t>
            </a:r>
          </a:p>
          <a:p>
            <a:pPr lvl="1" eaLnBrk="1" fontAlgn="auto" hangingPunct="1">
              <a:spcAft>
                <a:spcPts val="0"/>
              </a:spcAft>
              <a:buClr>
                <a:schemeClr val="tx2">
                  <a:lumMod val="60000"/>
                  <a:lumOff val="40000"/>
                </a:schemeClr>
              </a:buClr>
              <a:buFont typeface="Wingdings 2" pitchFamily="18" charset="2"/>
              <a:buChar char=""/>
              <a:defRPr/>
            </a:pPr>
            <a:r>
              <a:rPr lang="en-US" dirty="0" smtClean="0">
                <a:solidFill>
                  <a:schemeClr val="tx1">
                    <a:lumMod val="65000"/>
                    <a:lumOff val="35000"/>
                  </a:schemeClr>
                </a:solidFill>
                <a:ea typeface="+mn-ea"/>
              </a:rPr>
              <a:t>“The Hero’s journey always begins with a process of alienation or separation from the tribe, followed by a series of difficult challenges that the hero must meet alone. The journey culminates in a descent into the abyss of self-doubt and a loss of faith in the Divine, but then results in a vital transformation and a renewal of trust, which in turn leads to a revelation of some new knowledge, insight or wisdom. The hero then returns to the tribe and imparts this insight – or tries to.” – Caroline </a:t>
            </a:r>
            <a:r>
              <a:rPr lang="en-US" dirty="0" err="1" smtClean="0">
                <a:solidFill>
                  <a:schemeClr val="tx1">
                    <a:lumMod val="65000"/>
                    <a:lumOff val="35000"/>
                  </a:schemeClr>
                </a:solidFill>
                <a:ea typeface="+mn-ea"/>
              </a:rPr>
              <a:t>Myss</a:t>
            </a:r>
            <a:r>
              <a:rPr lang="en-US" dirty="0" smtClean="0">
                <a:solidFill>
                  <a:schemeClr val="tx1">
                    <a:lumMod val="65000"/>
                    <a:lumOff val="35000"/>
                  </a:schemeClr>
                </a:solidFill>
                <a:ea typeface="+mn-ea"/>
              </a:rPr>
              <a:t> – Sacred Contracts, </a:t>
            </a:r>
            <a:r>
              <a:rPr lang="en-US" dirty="0" err="1" smtClean="0">
                <a:solidFill>
                  <a:schemeClr val="tx1">
                    <a:lumMod val="65000"/>
                    <a:lumOff val="35000"/>
                  </a:schemeClr>
                </a:solidFill>
                <a:ea typeface="+mn-ea"/>
              </a:rPr>
              <a:t>p</a:t>
            </a:r>
            <a:r>
              <a:rPr lang="en-US" dirty="0" smtClean="0">
                <a:solidFill>
                  <a:schemeClr val="tx1">
                    <a:lumMod val="65000"/>
                    <a:lumOff val="35000"/>
                  </a:schemeClr>
                </a:solidFill>
                <a:ea typeface="+mn-ea"/>
              </a:rPr>
              <a:t> 65.</a:t>
            </a:r>
            <a:endParaRPr lang="en-US" dirty="0">
              <a:solidFill>
                <a:schemeClr val="tx1">
                  <a:lumMod val="65000"/>
                  <a:lumOff val="35000"/>
                </a:schemeClr>
              </a:solidFill>
              <a:ea typeface="+mn-ea"/>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624" y="524435"/>
            <a:ext cx="7086600" cy="731838"/>
          </a:xfrm>
        </p:spPr>
        <p:txBody>
          <a:bodyPr/>
          <a:lstStyle/>
          <a:p>
            <a:pPr eaLnBrk="1" fontAlgn="auto" hangingPunct="1">
              <a:spcAft>
                <a:spcPts val="0"/>
              </a:spcAft>
              <a:defRPr/>
            </a:pPr>
            <a:r>
              <a:rPr lang="en-US" dirty="0" smtClean="0">
                <a:ea typeface="+mj-ea"/>
                <a:cs typeface="+mj-cs"/>
              </a:rPr>
              <a:t>Client Wisdom</a:t>
            </a:r>
            <a:endParaRPr lang="en-US" dirty="0">
              <a:ea typeface="+mj-ea"/>
              <a:cs typeface="+mj-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49624" y="524435"/>
            <a:ext cx="7086600" cy="731838"/>
          </a:xfrm>
        </p:spPr>
        <p:txBody>
          <a:bodyPr/>
          <a:lstStyle/>
          <a:p>
            <a:pPr eaLnBrk="1" fontAlgn="auto" hangingPunct="1">
              <a:spcAft>
                <a:spcPts val="0"/>
              </a:spcAft>
              <a:defRPr/>
            </a:pPr>
            <a:r>
              <a:rPr lang="en-US" dirty="0" smtClean="0"/>
              <a:t>Definition of Wisdom:</a:t>
            </a:r>
            <a:endParaRPr lang="en-US" dirty="0">
              <a:ea typeface="+mj-ea"/>
              <a:cs typeface="+mj-cs"/>
            </a:endParaRPr>
          </a:p>
        </p:txBody>
      </p:sp>
      <p:sp>
        <p:nvSpPr>
          <p:cNvPr id="5123" name="Rectangle 3"/>
          <p:cNvSpPr>
            <a:spLocks noGrp="1" noChangeArrowheads="1"/>
          </p:cNvSpPr>
          <p:nvPr>
            <p:ph type="body" idx="1"/>
          </p:nvPr>
        </p:nvSpPr>
        <p:spPr>
          <a:xfrm>
            <a:off x="349624" y="1600200"/>
            <a:ext cx="7086600" cy="4525963"/>
          </a:xfrm>
        </p:spPr>
        <p:txBody>
          <a:bodyPr/>
          <a:lstStyle/>
          <a:p>
            <a:pPr eaLnBrk="1" fontAlgn="auto" hangingPunct="1">
              <a:lnSpc>
                <a:spcPct val="90000"/>
              </a:lnSpc>
              <a:spcAft>
                <a:spcPts val="0"/>
              </a:spcAft>
              <a:buFont typeface="Wingdings 2" pitchFamily="18" charset="2"/>
              <a:buChar char=""/>
              <a:defRPr/>
            </a:pPr>
            <a:r>
              <a:rPr lang="en-US" sz="2400" dirty="0" smtClean="0">
                <a:solidFill>
                  <a:schemeClr val="tx1">
                    <a:lumMod val="65000"/>
                    <a:lumOff val="35000"/>
                  </a:schemeClr>
                </a:solidFill>
                <a:ea typeface="+mn-ea"/>
                <a:cs typeface="+mn-cs"/>
              </a:rPr>
              <a:t>Sayings:</a:t>
            </a:r>
          </a:p>
          <a:p>
            <a:pPr eaLnBrk="1" fontAlgn="auto" hangingPunct="1">
              <a:lnSpc>
                <a:spcPct val="90000"/>
              </a:lnSpc>
              <a:spcAft>
                <a:spcPts val="0"/>
              </a:spcAft>
              <a:buFont typeface="Wingdings 2" pitchFamily="18" charset="2"/>
              <a:buChar char=""/>
              <a:defRPr/>
            </a:pPr>
            <a:r>
              <a:rPr lang="en-US" sz="2400" dirty="0" smtClean="0">
                <a:solidFill>
                  <a:schemeClr val="tx1">
                    <a:lumMod val="65000"/>
                    <a:lumOff val="35000"/>
                  </a:schemeClr>
                </a:solidFill>
                <a:ea typeface="+mn-ea"/>
                <a:cs typeface="+mn-cs"/>
              </a:rPr>
              <a:t>“</a:t>
            </a:r>
            <a:r>
              <a:rPr lang="en-US" sz="2400" dirty="0">
                <a:solidFill>
                  <a:schemeClr val="tx1">
                    <a:lumMod val="65000"/>
                    <a:lumOff val="35000"/>
                  </a:schemeClr>
                </a:solidFill>
                <a:ea typeface="+mn-ea"/>
                <a:cs typeface="+mn-cs"/>
              </a:rPr>
              <a:t>Older and wiser”</a:t>
            </a:r>
          </a:p>
          <a:p>
            <a:pPr eaLnBrk="1" fontAlgn="auto" hangingPunct="1">
              <a:lnSpc>
                <a:spcPct val="90000"/>
              </a:lnSpc>
              <a:spcAft>
                <a:spcPts val="0"/>
              </a:spcAft>
              <a:buFont typeface="Wingdings 2" pitchFamily="18" charset="2"/>
              <a:buChar char=""/>
              <a:defRPr/>
            </a:pPr>
            <a:r>
              <a:rPr lang="en-US" sz="2400" dirty="0">
                <a:solidFill>
                  <a:schemeClr val="tx1">
                    <a:lumMod val="65000"/>
                    <a:lumOff val="35000"/>
                  </a:schemeClr>
                </a:solidFill>
                <a:ea typeface="+mn-ea"/>
                <a:cs typeface="+mn-cs"/>
              </a:rPr>
              <a:t>..a sadder and a wiser man I rose the morrow morn..</a:t>
            </a:r>
          </a:p>
          <a:p>
            <a:pPr eaLnBrk="1" fontAlgn="auto" hangingPunct="1">
              <a:lnSpc>
                <a:spcPct val="90000"/>
              </a:lnSpc>
              <a:spcAft>
                <a:spcPts val="0"/>
              </a:spcAft>
              <a:buFont typeface="Wingdings 2" pitchFamily="18" charset="2"/>
              <a:buChar char=""/>
              <a:defRPr/>
            </a:pPr>
            <a:r>
              <a:rPr lang="en-US" sz="2400" dirty="0">
                <a:solidFill>
                  <a:schemeClr val="tx1">
                    <a:lumMod val="65000"/>
                    <a:lumOff val="35000"/>
                  </a:schemeClr>
                </a:solidFill>
                <a:ea typeface="+mn-ea"/>
                <a:cs typeface="+mn-cs"/>
              </a:rPr>
              <a:t>..Yes I’m wise, but it’s wisdom born of pain..</a:t>
            </a:r>
          </a:p>
          <a:p>
            <a:pPr eaLnBrk="1" fontAlgn="auto" hangingPunct="1">
              <a:lnSpc>
                <a:spcPct val="90000"/>
              </a:lnSpc>
              <a:spcAft>
                <a:spcPts val="0"/>
              </a:spcAft>
              <a:buFont typeface="Wingdings 2" pitchFamily="18" charset="2"/>
              <a:buChar char=""/>
              <a:defRPr/>
            </a:pPr>
            <a:r>
              <a:rPr lang="en-US" sz="2400" dirty="0">
                <a:solidFill>
                  <a:schemeClr val="tx1">
                    <a:lumMod val="65000"/>
                    <a:lumOff val="35000"/>
                  </a:schemeClr>
                </a:solidFill>
                <a:ea typeface="+mn-ea"/>
                <a:cs typeface="+mn-cs"/>
              </a:rPr>
              <a:t>“the wisdom of hindsight..”</a:t>
            </a:r>
            <a:endParaRPr lang="en-US" sz="2400" dirty="0" smtClean="0">
              <a:solidFill>
                <a:schemeClr val="tx1">
                  <a:lumMod val="65000"/>
                  <a:lumOff val="35000"/>
                </a:schemeClr>
              </a:solidFill>
              <a:ea typeface="+mn-ea"/>
              <a:cs typeface="+mn-cs"/>
            </a:endParaRPr>
          </a:p>
          <a:p>
            <a:pPr eaLnBrk="1" fontAlgn="auto" hangingPunct="1">
              <a:lnSpc>
                <a:spcPct val="90000"/>
              </a:lnSpc>
              <a:spcAft>
                <a:spcPts val="0"/>
              </a:spcAft>
              <a:buFont typeface="Wingdings 2" pitchFamily="18" charset="2"/>
              <a:buNone/>
              <a:defRPr/>
            </a:pPr>
            <a:endParaRPr lang="en-US" dirty="0">
              <a:solidFill>
                <a:schemeClr val="tx1">
                  <a:lumMod val="65000"/>
                  <a:lumOff val="35000"/>
                </a:schemeClr>
              </a:solidFill>
              <a:ea typeface="+mn-ea"/>
              <a:cs typeface="+mn-cs"/>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624" y="524435"/>
            <a:ext cx="7086600" cy="731838"/>
          </a:xfrm>
        </p:spPr>
        <p:txBody>
          <a:bodyPr/>
          <a:lstStyle/>
          <a:p>
            <a:pPr eaLnBrk="1" fontAlgn="auto" hangingPunct="1">
              <a:spcAft>
                <a:spcPts val="0"/>
              </a:spcAft>
              <a:defRPr/>
            </a:pPr>
            <a:r>
              <a:rPr lang="en-US" dirty="0" smtClean="0">
                <a:ea typeface="+mj-ea"/>
                <a:cs typeface="+mj-cs"/>
              </a:rPr>
              <a:t>Client Wisdom</a:t>
            </a:r>
            <a:endParaRPr lang="en-US" dirty="0">
              <a:ea typeface="+mj-ea"/>
              <a:cs typeface="+mj-cs"/>
            </a:endParaRPr>
          </a:p>
        </p:txBody>
      </p:sp>
      <p:sp>
        <p:nvSpPr>
          <p:cNvPr id="3" name="Content Placeholder 2"/>
          <p:cNvSpPr>
            <a:spLocks noGrp="1"/>
          </p:cNvSpPr>
          <p:nvPr>
            <p:ph idx="1"/>
          </p:nvPr>
        </p:nvSpPr>
        <p:spPr>
          <a:xfrm>
            <a:off x="349624" y="1600200"/>
            <a:ext cx="7086600" cy="4525963"/>
          </a:xfrm>
        </p:spPr>
        <p:txBody>
          <a:bodyPr>
            <a:normAutofit fontScale="77500" lnSpcReduction="20000"/>
          </a:bodyPr>
          <a:lstStyle/>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The Wonderful Wizard of Oz – the challenges we all face on the yellow brick road</a:t>
            </a:r>
          </a:p>
          <a:p>
            <a:pPr lvl="1" eaLnBrk="1" fontAlgn="auto" hangingPunct="1">
              <a:spcAft>
                <a:spcPts val="0"/>
              </a:spcAft>
              <a:buClr>
                <a:schemeClr val="tx2">
                  <a:lumMod val="60000"/>
                  <a:lumOff val="40000"/>
                </a:schemeClr>
              </a:buClr>
              <a:buFont typeface="Wingdings 2" pitchFamily="18" charset="2"/>
              <a:buChar char=""/>
              <a:defRPr/>
            </a:pPr>
            <a:r>
              <a:rPr lang="en-US" dirty="0" smtClean="0">
                <a:solidFill>
                  <a:schemeClr val="tx1">
                    <a:lumMod val="65000"/>
                    <a:lumOff val="35000"/>
                  </a:schemeClr>
                </a:solidFill>
                <a:ea typeface="+mn-ea"/>
              </a:rPr>
              <a:t>A cyclone – she is separated from her tribe – she has to find strength within herself “I’ve a feeling we’re not in Kansas anymore.”</a:t>
            </a:r>
          </a:p>
          <a:p>
            <a:pPr lvl="1" eaLnBrk="1" fontAlgn="auto" hangingPunct="1">
              <a:spcAft>
                <a:spcPts val="0"/>
              </a:spcAft>
              <a:buClr>
                <a:schemeClr val="tx2">
                  <a:lumMod val="60000"/>
                  <a:lumOff val="40000"/>
                </a:schemeClr>
              </a:buClr>
              <a:buFont typeface="Wingdings 2" pitchFamily="18" charset="2"/>
              <a:buChar char=""/>
              <a:defRPr/>
            </a:pPr>
            <a:r>
              <a:rPr lang="en-US" dirty="0" smtClean="0">
                <a:solidFill>
                  <a:schemeClr val="tx1">
                    <a:lumMod val="65000"/>
                    <a:lumOff val="35000"/>
                  </a:schemeClr>
                </a:solidFill>
                <a:ea typeface="+mn-ea"/>
              </a:rPr>
              <a:t>Guardian is Toto the dog</a:t>
            </a:r>
          </a:p>
          <a:p>
            <a:pPr lvl="1" eaLnBrk="1" fontAlgn="auto" hangingPunct="1">
              <a:spcAft>
                <a:spcPts val="0"/>
              </a:spcAft>
              <a:buClr>
                <a:schemeClr val="tx2">
                  <a:lumMod val="60000"/>
                  <a:lumOff val="40000"/>
                </a:schemeClr>
              </a:buClr>
              <a:buFont typeface="Wingdings 2" pitchFamily="18" charset="2"/>
              <a:buChar char=""/>
              <a:defRPr/>
            </a:pPr>
            <a:r>
              <a:rPr lang="en-US" dirty="0" smtClean="0">
                <a:solidFill>
                  <a:schemeClr val="tx1">
                    <a:lumMod val="65000"/>
                    <a:lumOff val="35000"/>
                  </a:schemeClr>
                </a:solidFill>
                <a:ea typeface="+mn-ea"/>
              </a:rPr>
              <a:t>She meets challenges along the way (Wicked Witch of the East)</a:t>
            </a:r>
          </a:p>
          <a:p>
            <a:pPr lvl="1" eaLnBrk="1" fontAlgn="auto" hangingPunct="1">
              <a:spcAft>
                <a:spcPts val="0"/>
              </a:spcAft>
              <a:buClr>
                <a:schemeClr val="tx2">
                  <a:lumMod val="60000"/>
                  <a:lumOff val="40000"/>
                </a:schemeClr>
              </a:buClr>
              <a:buFont typeface="Wingdings 2" pitchFamily="18" charset="2"/>
              <a:buChar char=""/>
              <a:defRPr/>
            </a:pPr>
            <a:r>
              <a:rPr lang="en-US" dirty="0" smtClean="0">
                <a:solidFill>
                  <a:schemeClr val="tx1">
                    <a:lumMod val="65000"/>
                    <a:lumOff val="35000"/>
                  </a:schemeClr>
                </a:solidFill>
                <a:ea typeface="+mn-ea"/>
              </a:rPr>
              <a:t>Key figures – Scarecrow (who doesn’t have a brain/doesn’t know what to do?), Tin Woodman (rusted into immobility), Cowardly Lion (immobilized by fear) – courage, head and heart</a:t>
            </a:r>
          </a:p>
          <a:p>
            <a:pPr lvl="1" eaLnBrk="1" fontAlgn="auto" hangingPunct="1">
              <a:spcAft>
                <a:spcPts val="0"/>
              </a:spcAft>
              <a:buClr>
                <a:schemeClr val="tx2">
                  <a:lumMod val="60000"/>
                  <a:lumOff val="40000"/>
                </a:schemeClr>
              </a:buClr>
              <a:buFont typeface="Wingdings 2" pitchFamily="18" charset="2"/>
              <a:buChar char=""/>
              <a:defRPr/>
            </a:pPr>
            <a:r>
              <a:rPr lang="en-US" dirty="0" smtClean="0">
                <a:solidFill>
                  <a:schemeClr val="tx1">
                    <a:lumMod val="65000"/>
                    <a:lumOff val="35000"/>
                  </a:schemeClr>
                </a:solidFill>
                <a:ea typeface="+mn-ea"/>
              </a:rPr>
              <a:t>Throughout the journey Dorothy has to call on her courage, head and heart to overcome the challenges and complete the task</a:t>
            </a:r>
          </a:p>
          <a:p>
            <a:pPr lvl="1" eaLnBrk="1" fontAlgn="auto" hangingPunct="1">
              <a:spcAft>
                <a:spcPts val="0"/>
              </a:spcAft>
              <a:buClr>
                <a:schemeClr val="tx2">
                  <a:lumMod val="60000"/>
                  <a:lumOff val="40000"/>
                </a:schemeClr>
              </a:buClr>
              <a:buFont typeface="Wingdings 2" pitchFamily="18" charset="2"/>
              <a:buChar char=""/>
              <a:defRPr/>
            </a:pPr>
            <a:r>
              <a:rPr lang="en-US" dirty="0" smtClean="0">
                <a:solidFill>
                  <a:schemeClr val="tx1">
                    <a:lumMod val="65000"/>
                    <a:lumOff val="35000"/>
                  </a:schemeClr>
                </a:solidFill>
                <a:ea typeface="+mn-ea"/>
              </a:rPr>
              <a:t>Returns home “There’s no place like home.”</a:t>
            </a:r>
          </a:p>
          <a:p>
            <a:pPr eaLnBrk="1" fontAlgn="auto" hangingPunct="1">
              <a:spcAft>
                <a:spcPts val="0"/>
              </a:spcAft>
              <a:buFont typeface="Wingdings 2" pitchFamily="18" charset="2"/>
              <a:buChar char=""/>
              <a:defRPr/>
            </a:pPr>
            <a:endParaRPr lang="en-US" dirty="0">
              <a:solidFill>
                <a:schemeClr val="tx1">
                  <a:lumMod val="65000"/>
                  <a:lumOff val="35000"/>
                </a:schemeClr>
              </a:solidFill>
              <a:ea typeface="+mn-ea"/>
              <a:cs typeface="+mn-cs"/>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624" y="524435"/>
            <a:ext cx="7086600" cy="731838"/>
          </a:xfrm>
        </p:spPr>
        <p:txBody>
          <a:bodyPr/>
          <a:lstStyle/>
          <a:p>
            <a:pPr eaLnBrk="1" fontAlgn="auto" hangingPunct="1">
              <a:spcAft>
                <a:spcPts val="0"/>
              </a:spcAft>
              <a:defRPr/>
            </a:pPr>
            <a:r>
              <a:rPr lang="en-US" dirty="0" smtClean="0">
                <a:ea typeface="+mj-ea"/>
                <a:cs typeface="+mj-cs"/>
              </a:rPr>
              <a:t>Client Wisdom</a:t>
            </a:r>
            <a:endParaRPr lang="en-US" dirty="0">
              <a:ea typeface="+mj-ea"/>
              <a:cs typeface="+mj-cs"/>
            </a:endParaRPr>
          </a:p>
        </p:txBody>
      </p:sp>
      <p:sp>
        <p:nvSpPr>
          <p:cNvPr id="3" name="Content Placeholder 2"/>
          <p:cNvSpPr>
            <a:spLocks noGrp="1"/>
          </p:cNvSpPr>
          <p:nvPr>
            <p:ph idx="1"/>
          </p:nvPr>
        </p:nvSpPr>
        <p:spPr>
          <a:xfrm>
            <a:off x="349624" y="1600200"/>
            <a:ext cx="7086600" cy="4525963"/>
          </a:xfrm>
        </p:spPr>
        <p:txBody>
          <a:bodyPr>
            <a:normAutofit fontScale="92500" lnSpcReduction="20000"/>
          </a:bodyPr>
          <a:lstStyle/>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How do we tap into client wisdom?</a:t>
            </a:r>
          </a:p>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Like Socrates – it is important to ask the right questions – questions that cause client to reflect – </a:t>
            </a:r>
          </a:p>
          <a:p>
            <a:pPr lvl="1" eaLnBrk="1" fontAlgn="auto" hangingPunct="1">
              <a:spcAft>
                <a:spcPts val="0"/>
              </a:spcAft>
              <a:buClr>
                <a:schemeClr val="tx2">
                  <a:lumMod val="60000"/>
                  <a:lumOff val="40000"/>
                </a:schemeClr>
              </a:buClr>
              <a:buFont typeface="Wingdings 2" pitchFamily="18" charset="2"/>
              <a:buChar char=""/>
              <a:defRPr/>
            </a:pPr>
            <a:r>
              <a:rPr lang="en-US" dirty="0" smtClean="0">
                <a:solidFill>
                  <a:schemeClr val="tx1">
                    <a:lumMod val="65000"/>
                    <a:lumOff val="35000"/>
                  </a:schemeClr>
                </a:solidFill>
                <a:ea typeface="+mn-ea"/>
              </a:rPr>
              <a:t>What do you make of that?</a:t>
            </a:r>
          </a:p>
          <a:p>
            <a:pPr lvl="1" eaLnBrk="1" fontAlgn="auto" hangingPunct="1">
              <a:spcAft>
                <a:spcPts val="0"/>
              </a:spcAft>
              <a:buClr>
                <a:schemeClr val="tx2">
                  <a:lumMod val="60000"/>
                  <a:lumOff val="40000"/>
                </a:schemeClr>
              </a:buClr>
              <a:buFont typeface="Wingdings 2" pitchFamily="18" charset="2"/>
              <a:buChar char=""/>
              <a:defRPr/>
            </a:pPr>
            <a:r>
              <a:rPr lang="en-US" dirty="0" smtClean="0">
                <a:solidFill>
                  <a:schemeClr val="tx1">
                    <a:lumMod val="65000"/>
                    <a:lumOff val="35000"/>
                  </a:schemeClr>
                </a:solidFill>
                <a:ea typeface="+mn-ea"/>
              </a:rPr>
              <a:t>What did you learn from that experience/period in your life?</a:t>
            </a:r>
          </a:p>
          <a:p>
            <a:pPr lvl="1" eaLnBrk="1" fontAlgn="auto" hangingPunct="1">
              <a:spcAft>
                <a:spcPts val="0"/>
              </a:spcAft>
              <a:buClr>
                <a:schemeClr val="tx2">
                  <a:lumMod val="60000"/>
                  <a:lumOff val="40000"/>
                </a:schemeClr>
              </a:buClr>
              <a:buFont typeface="Wingdings 2" pitchFamily="18" charset="2"/>
              <a:buChar char=""/>
              <a:defRPr/>
            </a:pPr>
            <a:r>
              <a:rPr lang="en-US" dirty="0" smtClean="0">
                <a:solidFill>
                  <a:schemeClr val="tx1">
                    <a:lumMod val="65000"/>
                    <a:lumOff val="35000"/>
                  </a:schemeClr>
                </a:solidFill>
                <a:ea typeface="+mn-ea"/>
              </a:rPr>
              <a:t>In what ways has that experience shaped you as a person?</a:t>
            </a:r>
          </a:p>
          <a:p>
            <a:pPr lvl="1" eaLnBrk="1" fontAlgn="auto" hangingPunct="1">
              <a:spcAft>
                <a:spcPts val="0"/>
              </a:spcAft>
              <a:buClr>
                <a:schemeClr val="tx2">
                  <a:lumMod val="60000"/>
                  <a:lumOff val="40000"/>
                </a:schemeClr>
              </a:buClr>
              <a:buFont typeface="Wingdings 2" pitchFamily="18" charset="2"/>
              <a:buChar char=""/>
              <a:defRPr/>
            </a:pPr>
            <a:r>
              <a:rPr lang="en-US" dirty="0" smtClean="0">
                <a:solidFill>
                  <a:schemeClr val="tx1">
                    <a:lumMod val="65000"/>
                    <a:lumOff val="35000"/>
                  </a:schemeClr>
                </a:solidFill>
                <a:ea typeface="+mn-ea"/>
              </a:rPr>
              <a:t>Is there a story/image associated with the place you find yourself in at present?</a:t>
            </a:r>
          </a:p>
          <a:p>
            <a:pPr lvl="1" eaLnBrk="1" fontAlgn="auto" hangingPunct="1">
              <a:spcAft>
                <a:spcPts val="0"/>
              </a:spcAft>
              <a:buClr>
                <a:schemeClr val="tx2">
                  <a:lumMod val="60000"/>
                  <a:lumOff val="40000"/>
                </a:schemeClr>
              </a:buClr>
              <a:buFont typeface="Wingdings 2" pitchFamily="18" charset="2"/>
              <a:buChar char=""/>
              <a:defRPr/>
            </a:pPr>
            <a:r>
              <a:rPr lang="en-US" dirty="0" smtClean="0">
                <a:solidFill>
                  <a:schemeClr val="tx1">
                    <a:lumMod val="65000"/>
                    <a:lumOff val="35000"/>
                  </a:schemeClr>
                </a:solidFill>
                <a:ea typeface="+mn-ea"/>
              </a:rPr>
              <a:t>How have you coped with difficulties or challenges in the past? What is different this time?</a:t>
            </a:r>
            <a:endParaRPr lang="en-US" dirty="0">
              <a:solidFill>
                <a:schemeClr val="tx1">
                  <a:lumMod val="65000"/>
                  <a:lumOff val="35000"/>
                </a:schemeClr>
              </a:solidFill>
              <a:ea typeface="+mn-ea"/>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624" y="524435"/>
            <a:ext cx="7086600" cy="731838"/>
          </a:xfrm>
        </p:spPr>
        <p:txBody>
          <a:bodyPr/>
          <a:lstStyle/>
          <a:p>
            <a:pPr eaLnBrk="1" fontAlgn="auto" hangingPunct="1">
              <a:spcAft>
                <a:spcPts val="0"/>
              </a:spcAft>
              <a:defRPr/>
            </a:pPr>
            <a:r>
              <a:rPr lang="en-US" dirty="0" smtClean="0">
                <a:ea typeface="+mj-ea"/>
                <a:cs typeface="+mj-cs"/>
              </a:rPr>
              <a:t>Client Wisdom</a:t>
            </a:r>
            <a:endParaRPr lang="en-US" dirty="0">
              <a:ea typeface="+mj-ea"/>
              <a:cs typeface="+mj-cs"/>
            </a:endParaRPr>
          </a:p>
        </p:txBody>
      </p:sp>
      <p:sp>
        <p:nvSpPr>
          <p:cNvPr id="3" name="Content Placeholder 2"/>
          <p:cNvSpPr>
            <a:spLocks noGrp="1"/>
          </p:cNvSpPr>
          <p:nvPr>
            <p:ph idx="1"/>
          </p:nvPr>
        </p:nvSpPr>
        <p:spPr>
          <a:xfrm>
            <a:off x="349624" y="1600200"/>
            <a:ext cx="7086600" cy="4525963"/>
          </a:xfrm>
        </p:spPr>
        <p:txBody>
          <a:bodyPr/>
          <a:lstStyle/>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Where might the client be in this ‘hero’s journey.’ </a:t>
            </a:r>
          </a:p>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What are the particular challenges they are facing currently.</a:t>
            </a:r>
          </a:p>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Who are their tin man, cowardly lion, scarecrow – their companions</a:t>
            </a:r>
            <a:endParaRPr lang="en-US" dirty="0">
              <a:solidFill>
                <a:schemeClr val="tx1">
                  <a:lumMod val="65000"/>
                  <a:lumOff val="35000"/>
                </a:schemeClr>
              </a:solidFill>
              <a:ea typeface="+mn-ea"/>
              <a:cs typeface="+mn-cs"/>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624" y="524435"/>
            <a:ext cx="7086600" cy="731838"/>
          </a:xfrm>
        </p:spPr>
        <p:txBody>
          <a:bodyPr/>
          <a:lstStyle/>
          <a:p>
            <a:pPr eaLnBrk="1" fontAlgn="auto" hangingPunct="1">
              <a:spcAft>
                <a:spcPts val="0"/>
              </a:spcAft>
              <a:defRPr/>
            </a:pPr>
            <a:r>
              <a:rPr lang="en-US" dirty="0" smtClean="0">
                <a:ea typeface="+mj-ea"/>
                <a:cs typeface="+mj-cs"/>
              </a:rPr>
              <a:t>Client Wisdom</a:t>
            </a:r>
            <a:endParaRPr lang="en-US" dirty="0">
              <a:ea typeface="+mj-ea"/>
              <a:cs typeface="+mj-cs"/>
            </a:endParaRPr>
          </a:p>
        </p:txBody>
      </p:sp>
      <p:sp>
        <p:nvSpPr>
          <p:cNvPr id="3" name="Content Placeholder 2"/>
          <p:cNvSpPr>
            <a:spLocks noGrp="1"/>
          </p:cNvSpPr>
          <p:nvPr>
            <p:ph idx="1"/>
          </p:nvPr>
        </p:nvSpPr>
        <p:spPr>
          <a:xfrm>
            <a:off x="349624" y="1600200"/>
            <a:ext cx="7086600" cy="4525963"/>
          </a:xfrm>
        </p:spPr>
        <p:txBody>
          <a:bodyPr/>
          <a:lstStyle/>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Creating transformation</a:t>
            </a:r>
          </a:p>
          <a:p>
            <a:pPr lvl="1" eaLnBrk="1" fontAlgn="auto" hangingPunct="1">
              <a:spcAft>
                <a:spcPts val="0"/>
              </a:spcAft>
              <a:buClr>
                <a:schemeClr val="tx2">
                  <a:lumMod val="60000"/>
                  <a:lumOff val="40000"/>
                </a:schemeClr>
              </a:buClr>
              <a:buFont typeface="Wingdings 2" pitchFamily="18" charset="2"/>
              <a:buChar char=""/>
              <a:defRPr/>
            </a:pPr>
            <a:r>
              <a:rPr lang="en-US" dirty="0" smtClean="0">
                <a:solidFill>
                  <a:schemeClr val="tx1">
                    <a:lumMod val="65000"/>
                    <a:lumOff val="35000"/>
                  </a:schemeClr>
                </a:solidFill>
                <a:ea typeface="+mn-ea"/>
              </a:rPr>
              <a:t>Old System/New System</a:t>
            </a:r>
          </a:p>
          <a:p>
            <a:pPr lvl="1" eaLnBrk="1" fontAlgn="auto" hangingPunct="1">
              <a:spcAft>
                <a:spcPts val="0"/>
              </a:spcAft>
              <a:buClr>
                <a:schemeClr val="tx2">
                  <a:lumMod val="60000"/>
                  <a:lumOff val="40000"/>
                </a:schemeClr>
              </a:buClr>
              <a:buFont typeface="Wingdings 2" pitchFamily="18" charset="2"/>
              <a:buChar char=""/>
              <a:defRPr/>
            </a:pPr>
            <a:r>
              <a:rPr lang="en-US" dirty="0" smtClean="0">
                <a:solidFill>
                  <a:schemeClr val="tx1">
                    <a:lumMod val="65000"/>
                    <a:lumOff val="35000"/>
                  </a:schemeClr>
                </a:solidFill>
                <a:ea typeface="+mn-ea"/>
              </a:rPr>
              <a:t>Shift from changing old system and beliefs to focus on new system/beliefs – how would like life to be</a:t>
            </a:r>
          </a:p>
          <a:p>
            <a:pPr lvl="1" eaLnBrk="1" fontAlgn="auto" hangingPunct="1">
              <a:spcAft>
                <a:spcPts val="0"/>
              </a:spcAft>
              <a:buClr>
                <a:schemeClr val="tx2">
                  <a:lumMod val="60000"/>
                  <a:lumOff val="40000"/>
                </a:schemeClr>
              </a:buClr>
              <a:buFont typeface="Wingdings 2" pitchFamily="18" charset="2"/>
              <a:buChar char=""/>
              <a:defRPr/>
            </a:pPr>
            <a:r>
              <a:rPr lang="en-US" dirty="0" smtClean="0">
                <a:solidFill>
                  <a:schemeClr val="tx1">
                    <a:lumMod val="65000"/>
                    <a:lumOff val="35000"/>
                  </a:schemeClr>
                </a:solidFill>
                <a:ea typeface="+mn-ea"/>
              </a:rPr>
              <a:t>How would you like to write the next chapter of your life? What needs to change/happen for these things to occur?</a:t>
            </a:r>
          </a:p>
          <a:p>
            <a:pPr lvl="1" eaLnBrk="1" fontAlgn="auto" hangingPunct="1">
              <a:spcAft>
                <a:spcPts val="0"/>
              </a:spcAft>
              <a:buClr>
                <a:schemeClr val="tx2">
                  <a:lumMod val="60000"/>
                  <a:lumOff val="40000"/>
                </a:schemeClr>
              </a:buClr>
              <a:buFont typeface="Wingdings 2" pitchFamily="18" charset="2"/>
              <a:buChar char=""/>
              <a:defRPr/>
            </a:pPr>
            <a:r>
              <a:rPr lang="en-US" dirty="0" smtClean="0">
                <a:solidFill>
                  <a:schemeClr val="tx1">
                    <a:lumMod val="65000"/>
                    <a:lumOff val="35000"/>
                  </a:schemeClr>
                </a:solidFill>
                <a:ea typeface="+mn-ea"/>
              </a:rPr>
              <a:t>What important things remain unfinished at this stage of your journey?</a:t>
            </a:r>
          </a:p>
          <a:p>
            <a:pPr lvl="1" eaLnBrk="1" fontAlgn="auto" hangingPunct="1">
              <a:spcAft>
                <a:spcPts val="0"/>
              </a:spcAft>
              <a:buClr>
                <a:schemeClr val="tx2">
                  <a:lumMod val="60000"/>
                  <a:lumOff val="40000"/>
                </a:schemeClr>
              </a:buClr>
              <a:buFont typeface="Wingdings 2" pitchFamily="18" charset="2"/>
              <a:buChar char=""/>
              <a:defRPr/>
            </a:pPr>
            <a:endParaRPr lang="en-US" dirty="0">
              <a:solidFill>
                <a:schemeClr val="tx1">
                  <a:lumMod val="65000"/>
                  <a:lumOff val="35000"/>
                </a:schemeClr>
              </a:solidFill>
              <a:ea typeface="+mn-ea"/>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624" y="524435"/>
            <a:ext cx="7086600" cy="731838"/>
          </a:xfrm>
        </p:spPr>
        <p:txBody>
          <a:bodyPr/>
          <a:lstStyle/>
          <a:p>
            <a:pPr eaLnBrk="1" fontAlgn="auto" hangingPunct="1">
              <a:spcAft>
                <a:spcPts val="0"/>
              </a:spcAft>
              <a:defRPr/>
            </a:pPr>
            <a:r>
              <a:rPr lang="en-US" dirty="0" smtClean="0">
                <a:ea typeface="+mj-ea"/>
                <a:cs typeface="+mj-cs"/>
              </a:rPr>
              <a:t>Client Wisdom</a:t>
            </a:r>
            <a:endParaRPr lang="en-US" dirty="0">
              <a:ea typeface="+mj-ea"/>
              <a:cs typeface="+mj-cs"/>
            </a:endParaRPr>
          </a:p>
        </p:txBody>
      </p:sp>
      <p:sp>
        <p:nvSpPr>
          <p:cNvPr id="30723" name="Content Placeholder 2"/>
          <p:cNvSpPr>
            <a:spLocks noGrp="1"/>
          </p:cNvSpPr>
          <p:nvPr>
            <p:ph idx="1"/>
          </p:nvPr>
        </p:nvSpPr>
        <p:spPr>
          <a:xfrm>
            <a:off x="349624" y="1600200"/>
            <a:ext cx="7086600" cy="4525963"/>
          </a:xfrm>
        </p:spPr>
        <p:txBody>
          <a:bodyPr/>
          <a:lstStyle/>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The story of the Lily bulb – a life metaphor introduced in therapy</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624" y="524435"/>
            <a:ext cx="7086600" cy="731838"/>
          </a:xfrm>
        </p:spPr>
        <p:txBody>
          <a:bodyPr/>
          <a:lstStyle/>
          <a:p>
            <a:pPr eaLnBrk="1" fontAlgn="auto" hangingPunct="1">
              <a:spcAft>
                <a:spcPts val="0"/>
              </a:spcAft>
              <a:defRPr/>
            </a:pPr>
            <a:r>
              <a:rPr lang="en-US" dirty="0" smtClean="0">
                <a:ea typeface="+mj-ea"/>
                <a:cs typeface="+mj-cs"/>
              </a:rPr>
              <a:t>Part IV</a:t>
            </a:r>
            <a:endParaRPr lang="en-US" dirty="0">
              <a:ea typeface="+mj-ea"/>
              <a:cs typeface="+mj-cs"/>
            </a:endParaRPr>
          </a:p>
        </p:txBody>
      </p:sp>
      <p:sp>
        <p:nvSpPr>
          <p:cNvPr id="3" name="Content Placeholder 2"/>
          <p:cNvSpPr>
            <a:spLocks noGrp="1"/>
          </p:cNvSpPr>
          <p:nvPr>
            <p:ph idx="1"/>
          </p:nvPr>
        </p:nvSpPr>
        <p:spPr>
          <a:xfrm>
            <a:off x="349624" y="1600200"/>
            <a:ext cx="7086600" cy="4525963"/>
          </a:xfrm>
        </p:spPr>
        <p:txBody>
          <a:bodyPr/>
          <a:lstStyle/>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When Wisdom Fails</a:t>
            </a:r>
            <a:endParaRPr lang="en-US" dirty="0">
              <a:solidFill>
                <a:schemeClr val="tx1">
                  <a:lumMod val="65000"/>
                  <a:lumOff val="35000"/>
                </a:schemeClr>
              </a:solidFill>
              <a:ea typeface="+mn-ea"/>
              <a:cs typeface="+mn-cs"/>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624" y="524435"/>
            <a:ext cx="7086600" cy="731838"/>
          </a:xfrm>
        </p:spPr>
        <p:txBody>
          <a:bodyPr/>
          <a:lstStyle/>
          <a:p>
            <a:pPr eaLnBrk="1" fontAlgn="auto" hangingPunct="1">
              <a:spcAft>
                <a:spcPts val="0"/>
              </a:spcAft>
              <a:defRPr/>
            </a:pPr>
            <a:r>
              <a:rPr lang="en-US" dirty="0" smtClean="0">
                <a:ea typeface="+mj-ea"/>
                <a:cs typeface="+mj-cs"/>
              </a:rPr>
              <a:t>When Wisdom Fails</a:t>
            </a:r>
            <a:endParaRPr lang="en-US" dirty="0">
              <a:ea typeface="+mj-ea"/>
              <a:cs typeface="+mj-cs"/>
            </a:endParaRPr>
          </a:p>
        </p:txBody>
      </p:sp>
      <p:sp>
        <p:nvSpPr>
          <p:cNvPr id="3" name="Content Placeholder 2"/>
          <p:cNvSpPr>
            <a:spLocks noGrp="1"/>
          </p:cNvSpPr>
          <p:nvPr>
            <p:ph idx="1"/>
          </p:nvPr>
        </p:nvSpPr>
        <p:spPr>
          <a:xfrm>
            <a:off x="349624" y="1600200"/>
            <a:ext cx="7086600" cy="4525963"/>
          </a:xfrm>
        </p:spPr>
        <p:txBody>
          <a:bodyPr/>
          <a:lstStyle/>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What do we do when wisdom – our own or that of client – fails to bring about the desired change in circumstances?</a:t>
            </a:r>
            <a:endParaRPr lang="en-US" dirty="0">
              <a:solidFill>
                <a:schemeClr val="tx1">
                  <a:lumMod val="65000"/>
                  <a:lumOff val="35000"/>
                </a:schemeClr>
              </a:solidFill>
              <a:ea typeface="+mn-ea"/>
              <a:cs typeface="+mn-cs"/>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624" y="524435"/>
            <a:ext cx="7086600" cy="731838"/>
          </a:xfrm>
        </p:spPr>
        <p:txBody>
          <a:bodyPr/>
          <a:lstStyle/>
          <a:p>
            <a:pPr eaLnBrk="1" fontAlgn="auto" hangingPunct="1">
              <a:spcAft>
                <a:spcPts val="0"/>
              </a:spcAft>
              <a:defRPr/>
            </a:pPr>
            <a:r>
              <a:rPr lang="en-US" dirty="0" smtClean="0">
                <a:ea typeface="+mj-ea"/>
                <a:cs typeface="+mj-cs"/>
              </a:rPr>
              <a:t>When Wisdom Fails</a:t>
            </a:r>
            <a:endParaRPr lang="en-US" dirty="0">
              <a:ea typeface="+mj-ea"/>
              <a:cs typeface="+mj-cs"/>
            </a:endParaRPr>
          </a:p>
        </p:txBody>
      </p:sp>
      <p:sp>
        <p:nvSpPr>
          <p:cNvPr id="3" name="Content Placeholder 2"/>
          <p:cNvSpPr>
            <a:spLocks noGrp="1"/>
          </p:cNvSpPr>
          <p:nvPr>
            <p:ph idx="1"/>
          </p:nvPr>
        </p:nvSpPr>
        <p:spPr>
          <a:xfrm>
            <a:off x="349624" y="1600200"/>
            <a:ext cx="7086600" cy="4525963"/>
          </a:xfrm>
        </p:spPr>
        <p:txBody>
          <a:bodyPr/>
          <a:lstStyle/>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Sometimes despite wise advice – we choose to go our own way</a:t>
            </a:r>
          </a:p>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This in itself is part of the nature of being human (although hard to watch at times)</a:t>
            </a:r>
          </a:p>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It may be that certain life situations/challenges will continue to present themselves to us until we learn from them what needs to be learn and change our responses</a:t>
            </a:r>
            <a:endParaRPr lang="en-US" dirty="0">
              <a:solidFill>
                <a:schemeClr val="tx1">
                  <a:lumMod val="65000"/>
                  <a:lumOff val="35000"/>
                </a:schemeClr>
              </a:solidFill>
              <a:ea typeface="+mn-ea"/>
              <a:cs typeface="+mn-cs"/>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624" y="524435"/>
            <a:ext cx="7086600" cy="731838"/>
          </a:xfrm>
        </p:spPr>
        <p:txBody>
          <a:bodyPr/>
          <a:lstStyle/>
          <a:p>
            <a:pPr eaLnBrk="1" fontAlgn="auto" hangingPunct="1">
              <a:spcAft>
                <a:spcPts val="0"/>
              </a:spcAft>
              <a:defRPr/>
            </a:pPr>
            <a:r>
              <a:rPr lang="en-US" dirty="0" smtClean="0">
                <a:ea typeface="+mj-ea"/>
                <a:cs typeface="+mj-cs"/>
              </a:rPr>
              <a:t>When Wisdom Fails</a:t>
            </a:r>
            <a:endParaRPr lang="en-US" dirty="0">
              <a:ea typeface="+mj-ea"/>
              <a:cs typeface="+mj-cs"/>
            </a:endParaRPr>
          </a:p>
        </p:txBody>
      </p:sp>
      <p:sp>
        <p:nvSpPr>
          <p:cNvPr id="3" name="Content Placeholder 2"/>
          <p:cNvSpPr>
            <a:spLocks noGrp="1"/>
          </p:cNvSpPr>
          <p:nvPr>
            <p:ph idx="1"/>
          </p:nvPr>
        </p:nvSpPr>
        <p:spPr>
          <a:xfrm>
            <a:off x="349624" y="1600200"/>
            <a:ext cx="7086600" cy="4525963"/>
          </a:xfrm>
        </p:spPr>
        <p:txBody>
          <a:bodyPr/>
          <a:lstStyle/>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We can learn from mistakes and struggles</a:t>
            </a:r>
          </a:p>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Even the wisest of men – Solomon – made mistakes at the end of his life – and that was with all his wisdom and knowledge</a:t>
            </a:r>
          </a:p>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If people choose to keep going a certain way, cannot embrace change, that is their right – we can maintain compassion and care</a:t>
            </a:r>
            <a:endParaRPr lang="en-US" dirty="0">
              <a:solidFill>
                <a:schemeClr val="tx1">
                  <a:lumMod val="65000"/>
                  <a:lumOff val="35000"/>
                </a:schemeClr>
              </a:solidFill>
              <a:ea typeface="+mn-ea"/>
              <a:cs typeface="+mn-cs"/>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49624" y="524435"/>
            <a:ext cx="7086600" cy="731838"/>
          </a:xfrm>
        </p:spPr>
        <p:txBody>
          <a:bodyPr/>
          <a:lstStyle/>
          <a:p>
            <a:pPr eaLnBrk="1" fontAlgn="auto" hangingPunct="1">
              <a:spcAft>
                <a:spcPts val="0"/>
              </a:spcAft>
              <a:defRPr/>
            </a:pPr>
            <a:r>
              <a:rPr lang="en-US">
                <a:ea typeface="+mj-ea"/>
                <a:cs typeface="+mj-cs"/>
              </a:rPr>
              <a:t>When wisdom fails – </a:t>
            </a:r>
          </a:p>
        </p:txBody>
      </p:sp>
      <p:sp>
        <p:nvSpPr>
          <p:cNvPr id="15363" name="Rectangle 3"/>
          <p:cNvSpPr>
            <a:spLocks noGrp="1" noChangeArrowheads="1"/>
          </p:cNvSpPr>
          <p:nvPr>
            <p:ph type="body" idx="1"/>
          </p:nvPr>
        </p:nvSpPr>
        <p:spPr>
          <a:xfrm>
            <a:off x="349624" y="1600200"/>
            <a:ext cx="7086600" cy="4525963"/>
          </a:xfrm>
        </p:spPr>
        <p:txBody>
          <a:bodyPr/>
          <a:lstStyle/>
          <a:p>
            <a:pPr eaLnBrk="1" fontAlgn="auto" hangingPunct="1">
              <a:spcAft>
                <a:spcPts val="0"/>
              </a:spcAft>
              <a:buFont typeface="Wingdings 2" pitchFamily="18" charset="2"/>
              <a:buChar char=""/>
              <a:defRPr/>
            </a:pPr>
            <a:r>
              <a:rPr lang="en-US">
                <a:solidFill>
                  <a:schemeClr val="tx1">
                    <a:lumMod val="65000"/>
                    <a:lumOff val="35000"/>
                  </a:schemeClr>
                </a:solidFill>
                <a:ea typeface="+mn-ea"/>
                <a:cs typeface="+mn-cs"/>
              </a:rPr>
              <a:t>There’s no fool like an old fool – age is a necessary but not sufficient factor in the development of wisdom </a:t>
            </a:r>
          </a:p>
          <a:p>
            <a:pPr eaLnBrk="1" fontAlgn="auto" hangingPunct="1">
              <a:spcAft>
                <a:spcPts val="0"/>
              </a:spcAft>
              <a:buFont typeface="Wingdings 2" pitchFamily="18" charset="2"/>
              <a:buChar char=""/>
              <a:defRPr/>
            </a:pPr>
            <a:r>
              <a:rPr lang="en-US">
                <a:solidFill>
                  <a:schemeClr val="tx1">
                    <a:lumMod val="65000"/>
                    <a:lumOff val="35000"/>
                  </a:schemeClr>
                </a:solidFill>
                <a:ea typeface="+mn-ea"/>
                <a:cs typeface="+mn-cs"/>
              </a:rPr>
              <a:t>Rising from the ashes – building strength and resilience</a:t>
            </a:r>
          </a:p>
          <a:p>
            <a:pPr eaLnBrk="1" fontAlgn="auto" hangingPunct="1">
              <a:spcAft>
                <a:spcPts val="0"/>
              </a:spcAft>
              <a:buFont typeface="Wingdings 2" pitchFamily="18" charset="2"/>
              <a:buChar char=""/>
              <a:defRPr/>
            </a:pPr>
            <a:r>
              <a:rPr lang="en-US">
                <a:solidFill>
                  <a:schemeClr val="tx1">
                    <a:lumMod val="65000"/>
                    <a:lumOff val="35000"/>
                  </a:schemeClr>
                </a:solidFill>
                <a:ea typeface="+mn-ea"/>
                <a:cs typeface="+mn-cs"/>
              </a:rPr>
              <a:t>Folly, failure and pain can be the building blocks of wisdom</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624" y="524435"/>
            <a:ext cx="7086600" cy="731838"/>
          </a:xfrm>
        </p:spPr>
        <p:txBody>
          <a:bodyPr/>
          <a:lstStyle/>
          <a:p>
            <a:pPr eaLnBrk="1" fontAlgn="auto" hangingPunct="1">
              <a:spcAft>
                <a:spcPts val="0"/>
              </a:spcAft>
              <a:defRPr/>
            </a:pPr>
            <a:r>
              <a:rPr lang="en-US" dirty="0" smtClean="0"/>
              <a:t>Definition of Wisdom:</a:t>
            </a:r>
            <a:endParaRPr lang="en-US" dirty="0">
              <a:ea typeface="+mj-ea"/>
              <a:cs typeface="+mj-cs"/>
            </a:endParaRPr>
          </a:p>
        </p:txBody>
      </p:sp>
      <p:sp>
        <p:nvSpPr>
          <p:cNvPr id="3" name="Content Placeholder 2"/>
          <p:cNvSpPr>
            <a:spLocks noGrp="1"/>
          </p:cNvSpPr>
          <p:nvPr>
            <p:ph idx="1"/>
          </p:nvPr>
        </p:nvSpPr>
        <p:spPr>
          <a:xfrm>
            <a:off x="349624" y="1600200"/>
            <a:ext cx="7086600" cy="4525963"/>
          </a:xfrm>
        </p:spPr>
        <p:txBody>
          <a:bodyPr>
            <a:normAutofit lnSpcReduction="10000"/>
          </a:bodyPr>
          <a:lstStyle/>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Knowledge</a:t>
            </a:r>
          </a:p>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Understanding</a:t>
            </a:r>
          </a:p>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Experience - Something that is learned, passed down, from the past</a:t>
            </a:r>
          </a:p>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The right words at the right time in the right way</a:t>
            </a:r>
          </a:p>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Has a spiritual aspect to it – a connection to the larger picture of life and humanity - Morality</a:t>
            </a:r>
            <a:endParaRPr lang="en-US" dirty="0">
              <a:solidFill>
                <a:schemeClr val="tx1">
                  <a:lumMod val="65000"/>
                  <a:lumOff val="35000"/>
                </a:schemeClr>
              </a:solidFill>
              <a:ea typeface="+mn-ea"/>
              <a:cs typeface="+mn-cs"/>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49624" y="524435"/>
            <a:ext cx="7086600" cy="731838"/>
          </a:xfrm>
        </p:spPr>
        <p:txBody>
          <a:bodyPr/>
          <a:lstStyle/>
          <a:p>
            <a:pPr eaLnBrk="1" fontAlgn="auto" hangingPunct="1">
              <a:spcAft>
                <a:spcPts val="0"/>
              </a:spcAft>
              <a:defRPr/>
            </a:pPr>
            <a:r>
              <a:rPr lang="en-US">
                <a:ea typeface="+mj-ea"/>
                <a:cs typeface="+mj-cs"/>
              </a:rPr>
              <a:t>WWF 1: Being done wrong to: Diana</a:t>
            </a:r>
          </a:p>
        </p:txBody>
      </p:sp>
      <p:sp>
        <p:nvSpPr>
          <p:cNvPr id="17411" name="Rectangle 3"/>
          <p:cNvSpPr>
            <a:spLocks noGrp="1" noChangeArrowheads="1"/>
          </p:cNvSpPr>
          <p:nvPr>
            <p:ph type="body" idx="1"/>
          </p:nvPr>
        </p:nvSpPr>
        <p:spPr>
          <a:xfrm>
            <a:off x="349624" y="1600200"/>
            <a:ext cx="7086600" cy="4525963"/>
          </a:xfrm>
        </p:spPr>
        <p:txBody>
          <a:bodyPr/>
          <a:lstStyle/>
          <a:p>
            <a:pPr eaLnBrk="1" fontAlgn="auto" hangingPunct="1">
              <a:spcAft>
                <a:spcPts val="0"/>
              </a:spcAft>
              <a:buFont typeface="Wingdings 2" pitchFamily="18" charset="2"/>
              <a:buChar char=""/>
              <a:defRPr/>
            </a:pPr>
            <a:r>
              <a:rPr lang="en-US">
                <a:solidFill>
                  <a:schemeClr val="tx1">
                    <a:lumMod val="65000"/>
                    <a:lumOff val="35000"/>
                  </a:schemeClr>
                </a:solidFill>
                <a:ea typeface="+mn-ea"/>
                <a:cs typeface="+mn-cs"/>
              </a:rPr>
              <a:t>35 year relationship with “absolutely charming” man</a:t>
            </a:r>
          </a:p>
          <a:p>
            <a:pPr lvl="1" eaLnBrk="1" fontAlgn="auto" hangingPunct="1">
              <a:spcAft>
                <a:spcPts val="0"/>
              </a:spcAft>
              <a:buClr>
                <a:schemeClr val="tx2">
                  <a:lumMod val="60000"/>
                  <a:lumOff val="40000"/>
                </a:schemeClr>
              </a:buClr>
              <a:buFont typeface="Wingdings 2" pitchFamily="18" charset="2"/>
              <a:buChar char=""/>
              <a:defRPr/>
            </a:pPr>
            <a:r>
              <a:rPr lang="en-US" sz="2000">
                <a:solidFill>
                  <a:schemeClr val="tx1">
                    <a:lumMod val="65000"/>
                    <a:lumOff val="35000"/>
                  </a:schemeClr>
                </a:solidFill>
                <a:ea typeface="+mn-ea"/>
              </a:rPr>
              <a:t>Dumped – asked for small share of property</a:t>
            </a:r>
          </a:p>
          <a:p>
            <a:pPr lvl="1" eaLnBrk="1" fontAlgn="auto" hangingPunct="1">
              <a:spcAft>
                <a:spcPts val="0"/>
              </a:spcAft>
              <a:buClr>
                <a:schemeClr val="tx2">
                  <a:lumMod val="60000"/>
                  <a:lumOff val="40000"/>
                </a:schemeClr>
              </a:buClr>
              <a:buFont typeface="Wingdings 2" pitchFamily="18" charset="2"/>
              <a:buChar char=""/>
              <a:defRPr/>
            </a:pPr>
            <a:r>
              <a:rPr lang="en-US" sz="2000">
                <a:solidFill>
                  <a:schemeClr val="tx1">
                    <a:lumMod val="65000"/>
                    <a:lumOff val="35000"/>
                  </a:schemeClr>
                </a:solidFill>
                <a:ea typeface="+mn-ea"/>
              </a:rPr>
              <a:t>“Charmer” becomes vindictive, cruel, punitive</a:t>
            </a:r>
          </a:p>
          <a:p>
            <a:pPr eaLnBrk="1" fontAlgn="auto" hangingPunct="1">
              <a:spcAft>
                <a:spcPts val="0"/>
              </a:spcAft>
              <a:buFont typeface="Wingdings 2" pitchFamily="18" charset="2"/>
              <a:buChar char=""/>
              <a:defRPr/>
            </a:pPr>
            <a:r>
              <a:rPr lang="en-US">
                <a:solidFill>
                  <a:schemeClr val="tx1">
                    <a:lumMod val="65000"/>
                    <a:lumOff val="35000"/>
                  </a:schemeClr>
                </a:solidFill>
                <a:ea typeface="+mn-ea"/>
                <a:cs typeface="+mn-cs"/>
              </a:rPr>
              <a:t>The double bind</a:t>
            </a:r>
          </a:p>
          <a:p>
            <a:pPr lvl="1" eaLnBrk="1" fontAlgn="auto" hangingPunct="1">
              <a:spcAft>
                <a:spcPts val="0"/>
              </a:spcAft>
              <a:buClr>
                <a:schemeClr val="tx2">
                  <a:lumMod val="60000"/>
                  <a:lumOff val="40000"/>
                </a:schemeClr>
              </a:buClr>
              <a:buFont typeface="Wingdings 2" pitchFamily="18" charset="2"/>
              <a:buChar char=""/>
              <a:defRPr/>
            </a:pPr>
            <a:r>
              <a:rPr lang="en-US" sz="2000">
                <a:solidFill>
                  <a:schemeClr val="tx1">
                    <a:lumMod val="65000"/>
                    <a:lumOff val="35000"/>
                  </a:schemeClr>
                </a:solidFill>
                <a:ea typeface="+mn-ea"/>
              </a:rPr>
              <a:t>If he is charming then it must be my fault</a:t>
            </a:r>
          </a:p>
          <a:p>
            <a:pPr lvl="1" eaLnBrk="1" fontAlgn="auto" hangingPunct="1">
              <a:spcAft>
                <a:spcPts val="0"/>
              </a:spcAft>
              <a:buClr>
                <a:schemeClr val="tx2">
                  <a:lumMod val="60000"/>
                  <a:lumOff val="40000"/>
                </a:schemeClr>
              </a:buClr>
              <a:buFont typeface="Wingdings 2" pitchFamily="18" charset="2"/>
              <a:buChar char=""/>
              <a:defRPr/>
            </a:pPr>
            <a:r>
              <a:rPr lang="en-US" sz="2000">
                <a:solidFill>
                  <a:schemeClr val="tx1">
                    <a:lumMod val="65000"/>
                    <a:lumOff val="35000"/>
                  </a:schemeClr>
                </a:solidFill>
                <a:ea typeface="+mn-ea"/>
              </a:rPr>
              <a:t>If he is a psychopath then our relationship was a sham and I have been a fool for 35 years</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49624" y="524435"/>
            <a:ext cx="7086600" cy="731838"/>
          </a:xfrm>
        </p:spPr>
        <p:txBody>
          <a:bodyPr/>
          <a:lstStyle/>
          <a:p>
            <a:pPr eaLnBrk="1" fontAlgn="auto" hangingPunct="1">
              <a:spcAft>
                <a:spcPts val="0"/>
              </a:spcAft>
              <a:defRPr/>
            </a:pPr>
            <a:r>
              <a:rPr lang="en-US" sz="4000">
                <a:ea typeface="+mj-ea"/>
                <a:cs typeface="+mj-cs"/>
              </a:rPr>
              <a:t>Therapist questions</a:t>
            </a:r>
          </a:p>
        </p:txBody>
      </p:sp>
      <p:sp>
        <p:nvSpPr>
          <p:cNvPr id="18435" name="Rectangle 3"/>
          <p:cNvSpPr>
            <a:spLocks noGrp="1" noChangeArrowheads="1"/>
          </p:cNvSpPr>
          <p:nvPr>
            <p:ph type="body" idx="1"/>
          </p:nvPr>
        </p:nvSpPr>
        <p:spPr>
          <a:xfrm>
            <a:off x="349624" y="1600200"/>
            <a:ext cx="7086600" cy="4525963"/>
          </a:xfrm>
        </p:spPr>
        <p:txBody>
          <a:bodyPr/>
          <a:lstStyle/>
          <a:p>
            <a:pPr eaLnBrk="1" fontAlgn="auto" hangingPunct="1">
              <a:spcAft>
                <a:spcPts val="0"/>
              </a:spcAft>
              <a:buFont typeface="Wingdings 2" pitchFamily="18" charset="2"/>
              <a:buChar char=""/>
              <a:defRPr/>
            </a:pPr>
            <a:r>
              <a:rPr lang="en-US" sz="2800">
                <a:solidFill>
                  <a:schemeClr val="tx1">
                    <a:lumMod val="65000"/>
                    <a:lumOff val="35000"/>
                  </a:schemeClr>
                </a:solidFill>
                <a:ea typeface="+mn-ea"/>
                <a:cs typeface="+mn-cs"/>
              </a:rPr>
              <a:t>Developing wisdom</a:t>
            </a:r>
            <a:r>
              <a:rPr lang="en-US" sz="2400">
                <a:solidFill>
                  <a:schemeClr val="tx1">
                    <a:lumMod val="65000"/>
                    <a:lumOff val="35000"/>
                  </a:schemeClr>
                </a:solidFill>
                <a:ea typeface="+mn-ea"/>
                <a:cs typeface="+mn-cs"/>
              </a:rPr>
              <a:t> </a:t>
            </a:r>
          </a:p>
          <a:p>
            <a:pPr lvl="1" eaLnBrk="1" fontAlgn="auto" hangingPunct="1">
              <a:spcAft>
                <a:spcPts val="0"/>
              </a:spcAft>
              <a:buClr>
                <a:schemeClr val="tx2">
                  <a:lumMod val="60000"/>
                  <a:lumOff val="40000"/>
                </a:schemeClr>
              </a:buClr>
              <a:buFont typeface="Wingdings 2" pitchFamily="18" charset="2"/>
              <a:buChar char=""/>
              <a:defRPr/>
            </a:pPr>
            <a:r>
              <a:rPr lang="en-US" sz="2000">
                <a:solidFill>
                  <a:schemeClr val="tx1">
                    <a:lumMod val="65000"/>
                    <a:lumOff val="35000"/>
                  </a:schemeClr>
                </a:solidFill>
                <a:ea typeface="+mn-ea"/>
              </a:rPr>
              <a:t>Continua rather than dichotomies	</a:t>
            </a:r>
          </a:p>
          <a:p>
            <a:pPr lvl="1" eaLnBrk="1" fontAlgn="auto" hangingPunct="1">
              <a:spcAft>
                <a:spcPts val="0"/>
              </a:spcAft>
              <a:buClr>
                <a:schemeClr val="tx2">
                  <a:lumMod val="60000"/>
                  <a:lumOff val="40000"/>
                </a:schemeClr>
              </a:buClr>
              <a:buFont typeface="Wingdings 2" pitchFamily="18" charset="2"/>
              <a:buChar char=""/>
              <a:defRPr/>
            </a:pPr>
            <a:r>
              <a:rPr lang="en-US" sz="2000">
                <a:solidFill>
                  <a:schemeClr val="tx1">
                    <a:lumMod val="65000"/>
                    <a:lumOff val="35000"/>
                  </a:schemeClr>
                </a:solidFill>
                <a:ea typeface="+mn-ea"/>
              </a:rPr>
              <a:t>Humans as complex curates eggs rather than plaster saints</a:t>
            </a:r>
          </a:p>
          <a:p>
            <a:pPr lvl="1" eaLnBrk="1" fontAlgn="auto" hangingPunct="1">
              <a:spcAft>
                <a:spcPts val="0"/>
              </a:spcAft>
              <a:buClr>
                <a:schemeClr val="tx2">
                  <a:lumMod val="60000"/>
                  <a:lumOff val="40000"/>
                </a:schemeClr>
              </a:buClr>
              <a:buFont typeface="Wingdings 2" pitchFamily="18" charset="2"/>
              <a:buChar char=""/>
              <a:defRPr/>
            </a:pPr>
            <a:r>
              <a:rPr lang="en-US" sz="2000">
                <a:solidFill>
                  <a:schemeClr val="tx1">
                    <a:lumMod val="65000"/>
                    <a:lumOff val="35000"/>
                  </a:schemeClr>
                </a:solidFill>
                <a:ea typeface="+mn-ea"/>
              </a:rPr>
              <a:t>Understanding the factors that made her vulnerable</a:t>
            </a:r>
          </a:p>
          <a:p>
            <a:pPr lvl="1" eaLnBrk="1" fontAlgn="auto" hangingPunct="1">
              <a:spcAft>
                <a:spcPts val="0"/>
              </a:spcAft>
              <a:buClr>
                <a:schemeClr val="tx2">
                  <a:lumMod val="60000"/>
                  <a:lumOff val="40000"/>
                </a:schemeClr>
              </a:buClr>
              <a:buFont typeface="Wingdings 2" pitchFamily="18" charset="2"/>
              <a:buChar char=""/>
              <a:defRPr/>
            </a:pPr>
            <a:r>
              <a:rPr lang="en-US" sz="2000">
                <a:solidFill>
                  <a:schemeClr val="tx1">
                    <a:lumMod val="65000"/>
                    <a:lumOff val="35000"/>
                  </a:schemeClr>
                </a:solidFill>
                <a:ea typeface="+mn-ea"/>
              </a:rPr>
              <a:t>Other ideas??</a:t>
            </a:r>
          </a:p>
          <a:p>
            <a:pPr eaLnBrk="1" fontAlgn="auto" hangingPunct="1">
              <a:spcAft>
                <a:spcPts val="0"/>
              </a:spcAft>
              <a:buFont typeface="Wingdings 2" pitchFamily="18" charset="2"/>
              <a:buChar char=""/>
              <a:defRPr/>
            </a:pPr>
            <a:r>
              <a:rPr lang="en-US">
                <a:solidFill>
                  <a:schemeClr val="tx1">
                    <a:lumMod val="65000"/>
                    <a:lumOff val="35000"/>
                  </a:schemeClr>
                </a:solidFill>
                <a:ea typeface="+mn-ea"/>
                <a:cs typeface="+mn-cs"/>
              </a:rPr>
              <a:t>Developing strength and resilience</a:t>
            </a:r>
          </a:p>
          <a:p>
            <a:pPr lvl="1" eaLnBrk="1" fontAlgn="auto" hangingPunct="1">
              <a:spcAft>
                <a:spcPts val="0"/>
              </a:spcAft>
              <a:buClr>
                <a:schemeClr val="tx2">
                  <a:lumMod val="60000"/>
                  <a:lumOff val="40000"/>
                </a:schemeClr>
              </a:buClr>
              <a:buFont typeface="Wingdings 2" pitchFamily="18" charset="2"/>
              <a:buChar char=""/>
              <a:defRPr/>
            </a:pPr>
            <a:r>
              <a:rPr lang="en-US" sz="2000">
                <a:solidFill>
                  <a:schemeClr val="tx1">
                    <a:lumMod val="65000"/>
                    <a:lumOff val="35000"/>
                  </a:schemeClr>
                </a:solidFill>
                <a:ea typeface="+mn-ea"/>
              </a:rPr>
              <a:t>Accepting self as imperfect but OK</a:t>
            </a:r>
          </a:p>
          <a:p>
            <a:pPr lvl="1" eaLnBrk="1" fontAlgn="auto" hangingPunct="1">
              <a:spcAft>
                <a:spcPts val="0"/>
              </a:spcAft>
              <a:buClr>
                <a:schemeClr val="tx2">
                  <a:lumMod val="60000"/>
                  <a:lumOff val="40000"/>
                </a:schemeClr>
              </a:buClr>
              <a:buFont typeface="Wingdings 2" pitchFamily="18" charset="2"/>
              <a:buChar char=""/>
              <a:defRPr/>
            </a:pPr>
            <a:r>
              <a:rPr lang="en-US" sz="2000">
                <a:solidFill>
                  <a:schemeClr val="tx1">
                    <a:lumMod val="65000"/>
                    <a:lumOff val="35000"/>
                  </a:schemeClr>
                </a:solidFill>
                <a:ea typeface="+mn-ea"/>
              </a:rPr>
              <a:t>Other ideas??</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49624" y="524435"/>
            <a:ext cx="7086600" cy="731838"/>
          </a:xfrm>
        </p:spPr>
        <p:txBody>
          <a:bodyPr/>
          <a:lstStyle/>
          <a:p>
            <a:pPr eaLnBrk="1" fontAlgn="auto" hangingPunct="1">
              <a:spcAft>
                <a:spcPts val="0"/>
              </a:spcAft>
              <a:defRPr/>
            </a:pPr>
            <a:r>
              <a:rPr lang="en-US">
                <a:ea typeface="+mj-ea"/>
                <a:cs typeface="+mj-cs"/>
              </a:rPr>
              <a:t>WWF2: Doing wrong to others: Maude</a:t>
            </a:r>
          </a:p>
        </p:txBody>
      </p:sp>
      <p:sp>
        <p:nvSpPr>
          <p:cNvPr id="16387" name="Rectangle 3"/>
          <p:cNvSpPr>
            <a:spLocks noGrp="1" noChangeArrowheads="1"/>
          </p:cNvSpPr>
          <p:nvPr>
            <p:ph type="body" idx="1"/>
          </p:nvPr>
        </p:nvSpPr>
        <p:spPr>
          <a:xfrm>
            <a:off x="349624" y="1600200"/>
            <a:ext cx="7086600" cy="4525963"/>
          </a:xfrm>
        </p:spPr>
        <p:txBody>
          <a:bodyPr>
            <a:normAutofit lnSpcReduction="10000"/>
          </a:bodyPr>
          <a:lstStyle/>
          <a:p>
            <a:pPr eaLnBrk="1" fontAlgn="auto" hangingPunct="1">
              <a:lnSpc>
                <a:spcPct val="90000"/>
              </a:lnSpc>
              <a:spcAft>
                <a:spcPts val="0"/>
              </a:spcAft>
              <a:buFont typeface="Wingdings 2" pitchFamily="18" charset="2"/>
              <a:buChar char=""/>
              <a:defRPr/>
            </a:pPr>
            <a:r>
              <a:rPr lang="en-US" sz="2800">
                <a:solidFill>
                  <a:schemeClr val="tx1">
                    <a:lumMod val="65000"/>
                    <a:lumOff val="35000"/>
                  </a:schemeClr>
                </a:solidFill>
                <a:ea typeface="+mn-ea"/>
                <a:cs typeface="+mn-cs"/>
              </a:rPr>
              <a:t>Well connected professional woman (accountant)</a:t>
            </a:r>
          </a:p>
          <a:p>
            <a:pPr lvl="1" eaLnBrk="1" fontAlgn="auto" hangingPunct="1">
              <a:lnSpc>
                <a:spcPct val="90000"/>
              </a:lnSpc>
              <a:spcAft>
                <a:spcPts val="0"/>
              </a:spcAft>
              <a:buClr>
                <a:schemeClr val="tx2">
                  <a:lumMod val="60000"/>
                  <a:lumOff val="40000"/>
                </a:schemeClr>
              </a:buClr>
              <a:buFont typeface="Wingdings 2" pitchFamily="18" charset="2"/>
              <a:buChar char=""/>
              <a:defRPr/>
            </a:pPr>
            <a:r>
              <a:rPr lang="en-US">
                <a:solidFill>
                  <a:schemeClr val="tx1">
                    <a:lumMod val="65000"/>
                    <a:lumOff val="35000"/>
                  </a:schemeClr>
                </a:solidFill>
                <a:ea typeface="+mn-ea"/>
              </a:rPr>
              <a:t>Fluttered on horses, pokies</a:t>
            </a:r>
          </a:p>
          <a:p>
            <a:pPr lvl="1" eaLnBrk="1" fontAlgn="auto" hangingPunct="1">
              <a:lnSpc>
                <a:spcPct val="90000"/>
              </a:lnSpc>
              <a:spcAft>
                <a:spcPts val="0"/>
              </a:spcAft>
              <a:buClr>
                <a:schemeClr val="tx2">
                  <a:lumMod val="60000"/>
                  <a:lumOff val="40000"/>
                </a:schemeClr>
              </a:buClr>
              <a:buFont typeface="Wingdings 2" pitchFamily="18" charset="2"/>
              <a:buChar char=""/>
              <a:defRPr/>
            </a:pPr>
            <a:r>
              <a:rPr lang="en-US">
                <a:solidFill>
                  <a:schemeClr val="tx1">
                    <a:lumMod val="65000"/>
                    <a:lumOff val="35000"/>
                  </a:schemeClr>
                </a:solidFill>
                <a:ea typeface="+mn-ea"/>
              </a:rPr>
              <a:t>Made redundant – impact on self esteem</a:t>
            </a:r>
          </a:p>
          <a:p>
            <a:pPr lvl="1" eaLnBrk="1" fontAlgn="auto" hangingPunct="1">
              <a:lnSpc>
                <a:spcPct val="90000"/>
              </a:lnSpc>
              <a:spcAft>
                <a:spcPts val="0"/>
              </a:spcAft>
              <a:buClr>
                <a:schemeClr val="tx2">
                  <a:lumMod val="60000"/>
                  <a:lumOff val="40000"/>
                </a:schemeClr>
              </a:buClr>
              <a:buFont typeface="Wingdings 2" pitchFamily="18" charset="2"/>
              <a:buChar char=""/>
              <a:defRPr/>
            </a:pPr>
            <a:r>
              <a:rPr lang="en-US">
                <a:solidFill>
                  <a:schemeClr val="tx1">
                    <a:lumMod val="65000"/>
                    <a:lumOff val="35000"/>
                  </a:schemeClr>
                </a:solidFill>
                <a:ea typeface="+mn-ea"/>
              </a:rPr>
              <a:t>Gambling increased as compensation</a:t>
            </a:r>
          </a:p>
          <a:p>
            <a:pPr lvl="1" eaLnBrk="1" fontAlgn="auto" hangingPunct="1">
              <a:lnSpc>
                <a:spcPct val="90000"/>
              </a:lnSpc>
              <a:spcAft>
                <a:spcPts val="0"/>
              </a:spcAft>
              <a:buClr>
                <a:schemeClr val="tx2">
                  <a:lumMod val="60000"/>
                  <a:lumOff val="40000"/>
                </a:schemeClr>
              </a:buClr>
              <a:buFont typeface="Wingdings 2" pitchFamily="18" charset="2"/>
              <a:buChar char=""/>
              <a:defRPr/>
            </a:pPr>
            <a:r>
              <a:rPr lang="en-US">
                <a:solidFill>
                  <a:schemeClr val="tx1">
                    <a:lumMod val="65000"/>
                    <a:lumOff val="35000"/>
                  </a:schemeClr>
                </a:solidFill>
                <a:ea typeface="+mn-ea"/>
              </a:rPr>
              <a:t>Used her knowledge (wisdom?) to access money dishonestly at expense of others</a:t>
            </a:r>
          </a:p>
          <a:p>
            <a:pPr lvl="1" eaLnBrk="1" fontAlgn="auto" hangingPunct="1">
              <a:lnSpc>
                <a:spcPct val="90000"/>
              </a:lnSpc>
              <a:spcAft>
                <a:spcPts val="0"/>
              </a:spcAft>
              <a:buClr>
                <a:schemeClr val="tx2">
                  <a:lumMod val="60000"/>
                  <a:lumOff val="40000"/>
                </a:schemeClr>
              </a:buClr>
              <a:buFont typeface="Wingdings 2" pitchFamily="18" charset="2"/>
              <a:buChar char=""/>
              <a:defRPr/>
            </a:pPr>
            <a:r>
              <a:rPr lang="en-US">
                <a:solidFill>
                  <a:schemeClr val="tx1">
                    <a:lumMod val="65000"/>
                    <a:lumOff val="35000"/>
                  </a:schemeClr>
                </a:solidFill>
                <a:ea typeface="+mn-ea"/>
              </a:rPr>
              <a:t>Caught/found out – </a:t>
            </a:r>
          </a:p>
          <a:p>
            <a:pPr lvl="2" eaLnBrk="1" fontAlgn="auto" hangingPunct="1">
              <a:lnSpc>
                <a:spcPct val="90000"/>
              </a:lnSpc>
              <a:spcAft>
                <a:spcPts val="0"/>
              </a:spcAft>
              <a:buFont typeface="Wingdings 2" pitchFamily="18" charset="2"/>
              <a:buChar char=""/>
              <a:defRPr/>
            </a:pPr>
            <a:r>
              <a:rPr lang="en-US" sz="2000">
                <a:solidFill>
                  <a:schemeClr val="tx1">
                    <a:lumMod val="65000"/>
                    <a:lumOff val="35000"/>
                  </a:schemeClr>
                </a:solidFill>
                <a:ea typeface="+mn-ea"/>
              </a:rPr>
              <a:t>suicidal</a:t>
            </a:r>
          </a:p>
          <a:p>
            <a:pPr lvl="2" eaLnBrk="1" fontAlgn="auto" hangingPunct="1">
              <a:lnSpc>
                <a:spcPct val="90000"/>
              </a:lnSpc>
              <a:spcAft>
                <a:spcPts val="0"/>
              </a:spcAft>
              <a:buFont typeface="Wingdings 2" pitchFamily="18" charset="2"/>
              <a:buChar char=""/>
              <a:defRPr/>
            </a:pPr>
            <a:r>
              <a:rPr lang="en-US" sz="2000">
                <a:solidFill>
                  <a:schemeClr val="tx1">
                    <a:lumMod val="65000"/>
                    <a:lumOff val="35000"/>
                  </a:schemeClr>
                </a:solidFill>
                <a:ea typeface="+mn-ea"/>
              </a:rPr>
              <a:t>Loss of home/family money</a:t>
            </a:r>
          </a:p>
          <a:p>
            <a:pPr lvl="2" eaLnBrk="1" fontAlgn="auto" hangingPunct="1">
              <a:lnSpc>
                <a:spcPct val="90000"/>
              </a:lnSpc>
              <a:spcAft>
                <a:spcPts val="0"/>
              </a:spcAft>
              <a:buFont typeface="Wingdings 2" pitchFamily="18" charset="2"/>
              <a:buChar char=""/>
              <a:defRPr/>
            </a:pPr>
            <a:r>
              <a:rPr lang="en-US" sz="2000">
                <a:solidFill>
                  <a:schemeClr val="tx1">
                    <a:lumMod val="65000"/>
                    <a:lumOff val="35000"/>
                  </a:schemeClr>
                </a:solidFill>
                <a:ea typeface="+mn-ea"/>
              </a:rPr>
              <a:t>Prosecution</a:t>
            </a:r>
          </a:p>
          <a:p>
            <a:pPr lvl="2" eaLnBrk="1" fontAlgn="auto" hangingPunct="1">
              <a:lnSpc>
                <a:spcPct val="90000"/>
              </a:lnSpc>
              <a:spcAft>
                <a:spcPts val="0"/>
              </a:spcAft>
              <a:buFont typeface="Wingdings 2" pitchFamily="18" charset="2"/>
              <a:buChar char=""/>
              <a:defRPr/>
            </a:pPr>
            <a:r>
              <a:rPr lang="en-US" sz="2000">
                <a:solidFill>
                  <a:schemeClr val="tx1">
                    <a:lumMod val="65000"/>
                    <a:lumOff val="35000"/>
                  </a:schemeClr>
                </a:solidFill>
                <a:ea typeface="+mn-ea"/>
              </a:rPr>
              <a:t>sentence</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49624" y="524435"/>
            <a:ext cx="7086600" cy="731838"/>
          </a:xfrm>
        </p:spPr>
        <p:txBody>
          <a:bodyPr/>
          <a:lstStyle/>
          <a:p>
            <a:pPr eaLnBrk="1" fontAlgn="auto" hangingPunct="1">
              <a:spcAft>
                <a:spcPts val="0"/>
              </a:spcAft>
              <a:defRPr/>
            </a:pPr>
            <a:r>
              <a:rPr lang="en-US">
                <a:ea typeface="+mj-ea"/>
                <a:cs typeface="+mj-cs"/>
              </a:rPr>
              <a:t>Therapist role</a:t>
            </a:r>
          </a:p>
        </p:txBody>
      </p:sp>
      <p:sp>
        <p:nvSpPr>
          <p:cNvPr id="20483" name="Rectangle 3"/>
          <p:cNvSpPr>
            <a:spLocks noGrp="1" noChangeArrowheads="1"/>
          </p:cNvSpPr>
          <p:nvPr>
            <p:ph type="body" idx="1"/>
          </p:nvPr>
        </p:nvSpPr>
        <p:spPr>
          <a:xfrm>
            <a:off x="349624" y="1600200"/>
            <a:ext cx="7086600" cy="4525963"/>
          </a:xfrm>
        </p:spPr>
        <p:txBody>
          <a:bodyPr/>
          <a:lstStyle/>
          <a:p>
            <a:pPr eaLnBrk="1" fontAlgn="auto" hangingPunct="1">
              <a:lnSpc>
                <a:spcPct val="90000"/>
              </a:lnSpc>
              <a:spcAft>
                <a:spcPts val="0"/>
              </a:spcAft>
              <a:buFont typeface="Wingdings 2" pitchFamily="18" charset="2"/>
              <a:buChar char=""/>
              <a:defRPr/>
            </a:pPr>
            <a:r>
              <a:rPr lang="en-US">
                <a:solidFill>
                  <a:schemeClr val="tx1">
                    <a:lumMod val="65000"/>
                    <a:lumOff val="35000"/>
                  </a:schemeClr>
                </a:solidFill>
                <a:ea typeface="+mn-ea"/>
                <a:cs typeface="+mn-cs"/>
              </a:rPr>
              <a:t>How can the therapist work wisely in this circumstance</a:t>
            </a:r>
          </a:p>
          <a:p>
            <a:pPr lvl="1" eaLnBrk="1" fontAlgn="auto" hangingPunct="1">
              <a:lnSpc>
                <a:spcPct val="90000"/>
              </a:lnSpc>
              <a:spcAft>
                <a:spcPts val="0"/>
              </a:spcAft>
              <a:buClr>
                <a:schemeClr val="tx2">
                  <a:lumMod val="60000"/>
                  <a:lumOff val="40000"/>
                </a:schemeClr>
              </a:buClr>
              <a:buFont typeface="Wingdings 2" pitchFamily="18" charset="2"/>
              <a:buChar char=""/>
              <a:defRPr/>
            </a:pPr>
            <a:r>
              <a:rPr lang="en-US">
                <a:solidFill>
                  <a:schemeClr val="tx1">
                    <a:lumMod val="65000"/>
                    <a:lumOff val="35000"/>
                  </a:schemeClr>
                </a:solidFill>
                <a:ea typeface="+mn-ea"/>
              </a:rPr>
              <a:t>Help client feel good about herself?</a:t>
            </a:r>
          </a:p>
          <a:p>
            <a:pPr lvl="1" eaLnBrk="1" fontAlgn="auto" hangingPunct="1">
              <a:lnSpc>
                <a:spcPct val="90000"/>
              </a:lnSpc>
              <a:spcAft>
                <a:spcPts val="0"/>
              </a:spcAft>
              <a:buClr>
                <a:schemeClr val="tx2">
                  <a:lumMod val="60000"/>
                  <a:lumOff val="40000"/>
                </a:schemeClr>
              </a:buClr>
              <a:buFont typeface="Wingdings 2" pitchFamily="18" charset="2"/>
              <a:buChar char=""/>
              <a:defRPr/>
            </a:pPr>
            <a:r>
              <a:rPr lang="en-US">
                <a:solidFill>
                  <a:schemeClr val="tx1">
                    <a:lumMod val="65000"/>
                    <a:lumOff val="35000"/>
                  </a:schemeClr>
                </a:solidFill>
                <a:ea typeface="+mn-ea"/>
              </a:rPr>
              <a:t>Face up to reality/consequences?</a:t>
            </a:r>
          </a:p>
          <a:p>
            <a:pPr lvl="1" eaLnBrk="1" fontAlgn="auto" hangingPunct="1">
              <a:lnSpc>
                <a:spcPct val="90000"/>
              </a:lnSpc>
              <a:spcAft>
                <a:spcPts val="0"/>
              </a:spcAft>
              <a:buClr>
                <a:schemeClr val="tx2">
                  <a:lumMod val="60000"/>
                  <a:lumOff val="40000"/>
                </a:schemeClr>
              </a:buClr>
              <a:buFont typeface="Wingdings 2" pitchFamily="18" charset="2"/>
              <a:buChar char=""/>
              <a:defRPr/>
            </a:pPr>
            <a:r>
              <a:rPr lang="en-US">
                <a:solidFill>
                  <a:schemeClr val="tx1">
                    <a:lumMod val="65000"/>
                    <a:lumOff val="35000"/>
                  </a:schemeClr>
                </a:solidFill>
                <a:ea typeface="+mn-ea"/>
              </a:rPr>
              <a:t>Deal with consequences of facing up to consequences?</a:t>
            </a:r>
          </a:p>
          <a:p>
            <a:pPr lvl="1" eaLnBrk="1" fontAlgn="auto" hangingPunct="1">
              <a:lnSpc>
                <a:spcPct val="90000"/>
              </a:lnSpc>
              <a:spcAft>
                <a:spcPts val="0"/>
              </a:spcAft>
              <a:buClr>
                <a:schemeClr val="tx2">
                  <a:lumMod val="60000"/>
                  <a:lumOff val="40000"/>
                </a:schemeClr>
              </a:buClr>
              <a:buFont typeface="Wingdings 2" pitchFamily="18" charset="2"/>
              <a:buChar char=""/>
              <a:defRPr/>
            </a:pPr>
            <a:r>
              <a:rPr lang="en-US">
                <a:solidFill>
                  <a:schemeClr val="tx1">
                    <a:lumMod val="65000"/>
                    <a:lumOff val="35000"/>
                  </a:schemeClr>
                </a:solidFill>
                <a:ea typeface="+mn-ea"/>
              </a:rPr>
              <a:t>How to respond to lawyer request for affidavit re mental state?</a:t>
            </a:r>
          </a:p>
          <a:p>
            <a:pPr lvl="1" eaLnBrk="1" fontAlgn="auto" hangingPunct="1">
              <a:lnSpc>
                <a:spcPct val="90000"/>
              </a:lnSpc>
              <a:spcAft>
                <a:spcPts val="0"/>
              </a:spcAft>
              <a:buClr>
                <a:schemeClr val="tx2">
                  <a:lumMod val="60000"/>
                  <a:lumOff val="40000"/>
                </a:schemeClr>
              </a:buClr>
              <a:buFont typeface="Wingdings 2" pitchFamily="18" charset="2"/>
              <a:buChar char=""/>
              <a:defRPr/>
            </a:pPr>
            <a:r>
              <a:rPr lang="en-US">
                <a:solidFill>
                  <a:schemeClr val="tx1">
                    <a:lumMod val="65000"/>
                    <a:lumOff val="35000"/>
                  </a:schemeClr>
                </a:solidFill>
                <a:ea typeface="+mn-ea"/>
              </a:rPr>
              <a:t>Moral vs legal/ethical issues</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49624" y="524435"/>
            <a:ext cx="7086600" cy="731838"/>
          </a:xfrm>
        </p:spPr>
        <p:txBody>
          <a:bodyPr/>
          <a:lstStyle/>
          <a:p>
            <a:pPr eaLnBrk="1" fontAlgn="auto" hangingPunct="1">
              <a:spcAft>
                <a:spcPts val="0"/>
              </a:spcAft>
              <a:defRPr/>
            </a:pPr>
            <a:r>
              <a:rPr lang="en-US">
                <a:ea typeface="+mj-ea"/>
                <a:cs typeface="+mj-cs"/>
              </a:rPr>
              <a:t>Therapist questions</a:t>
            </a:r>
          </a:p>
        </p:txBody>
      </p:sp>
      <p:sp>
        <p:nvSpPr>
          <p:cNvPr id="19459" name="Rectangle 3"/>
          <p:cNvSpPr>
            <a:spLocks noGrp="1" noChangeArrowheads="1"/>
          </p:cNvSpPr>
          <p:nvPr>
            <p:ph type="body" idx="1"/>
          </p:nvPr>
        </p:nvSpPr>
        <p:spPr>
          <a:xfrm>
            <a:off x="349624" y="1600200"/>
            <a:ext cx="7086600" cy="4525963"/>
          </a:xfrm>
        </p:spPr>
        <p:txBody>
          <a:bodyPr>
            <a:normAutofit lnSpcReduction="10000"/>
          </a:bodyPr>
          <a:lstStyle/>
          <a:p>
            <a:pPr eaLnBrk="1" fontAlgn="auto" hangingPunct="1">
              <a:spcAft>
                <a:spcPts val="0"/>
              </a:spcAft>
              <a:buFont typeface="Wingdings 2" pitchFamily="18" charset="2"/>
              <a:buChar char=""/>
              <a:defRPr/>
            </a:pPr>
            <a:r>
              <a:rPr lang="en-US" sz="2800">
                <a:solidFill>
                  <a:schemeClr val="tx1">
                    <a:lumMod val="65000"/>
                    <a:lumOff val="35000"/>
                  </a:schemeClr>
                </a:solidFill>
                <a:ea typeface="+mn-ea"/>
                <a:cs typeface="+mn-cs"/>
              </a:rPr>
              <a:t>Developing wisdom</a:t>
            </a:r>
          </a:p>
          <a:p>
            <a:pPr lvl="1" eaLnBrk="1" fontAlgn="auto" hangingPunct="1">
              <a:spcAft>
                <a:spcPts val="0"/>
              </a:spcAft>
              <a:buClr>
                <a:schemeClr val="tx2">
                  <a:lumMod val="60000"/>
                  <a:lumOff val="40000"/>
                </a:schemeClr>
              </a:buClr>
              <a:buFont typeface="Wingdings 2" pitchFamily="18" charset="2"/>
              <a:buChar char=""/>
              <a:defRPr/>
            </a:pPr>
            <a:r>
              <a:rPr lang="en-US">
                <a:solidFill>
                  <a:schemeClr val="tx1">
                    <a:lumMod val="65000"/>
                    <a:lumOff val="35000"/>
                  </a:schemeClr>
                </a:solidFill>
                <a:ea typeface="+mn-ea"/>
              </a:rPr>
              <a:t>Understanding of addictions</a:t>
            </a:r>
          </a:p>
          <a:p>
            <a:pPr lvl="1" eaLnBrk="1" fontAlgn="auto" hangingPunct="1">
              <a:spcAft>
                <a:spcPts val="0"/>
              </a:spcAft>
              <a:buClr>
                <a:schemeClr val="tx2">
                  <a:lumMod val="60000"/>
                  <a:lumOff val="40000"/>
                </a:schemeClr>
              </a:buClr>
              <a:buFont typeface="Wingdings 2" pitchFamily="18" charset="2"/>
              <a:buChar char=""/>
              <a:defRPr/>
            </a:pPr>
            <a:r>
              <a:rPr lang="en-US">
                <a:solidFill>
                  <a:schemeClr val="tx1">
                    <a:lumMod val="65000"/>
                    <a:lumOff val="35000"/>
                  </a:schemeClr>
                </a:solidFill>
                <a:ea typeface="+mn-ea"/>
              </a:rPr>
              <a:t>Understanding of what made her vulnerable</a:t>
            </a:r>
          </a:p>
          <a:p>
            <a:pPr lvl="1" eaLnBrk="1" fontAlgn="auto" hangingPunct="1">
              <a:spcAft>
                <a:spcPts val="0"/>
              </a:spcAft>
              <a:buClr>
                <a:schemeClr val="tx2">
                  <a:lumMod val="60000"/>
                  <a:lumOff val="40000"/>
                </a:schemeClr>
              </a:buClr>
              <a:buFont typeface="Wingdings 2" pitchFamily="18" charset="2"/>
              <a:buChar char=""/>
              <a:defRPr/>
            </a:pPr>
            <a:r>
              <a:rPr lang="en-US">
                <a:solidFill>
                  <a:schemeClr val="tx1">
                    <a:lumMod val="65000"/>
                    <a:lumOff val="35000"/>
                  </a:schemeClr>
                </a:solidFill>
                <a:ea typeface="+mn-ea"/>
              </a:rPr>
              <a:t>Insight into own actions</a:t>
            </a:r>
          </a:p>
          <a:p>
            <a:pPr eaLnBrk="1" fontAlgn="auto" hangingPunct="1">
              <a:spcAft>
                <a:spcPts val="0"/>
              </a:spcAft>
              <a:buFont typeface="Wingdings 2" pitchFamily="18" charset="2"/>
              <a:buChar char=""/>
              <a:defRPr/>
            </a:pPr>
            <a:r>
              <a:rPr lang="en-US" sz="2800">
                <a:solidFill>
                  <a:schemeClr val="tx1">
                    <a:lumMod val="65000"/>
                    <a:lumOff val="35000"/>
                  </a:schemeClr>
                </a:solidFill>
                <a:ea typeface="+mn-ea"/>
                <a:cs typeface="+mn-cs"/>
              </a:rPr>
              <a:t>Strength and resilience</a:t>
            </a:r>
          </a:p>
          <a:p>
            <a:pPr lvl="1" eaLnBrk="1" fontAlgn="auto" hangingPunct="1">
              <a:spcAft>
                <a:spcPts val="0"/>
              </a:spcAft>
              <a:buClr>
                <a:schemeClr val="tx2">
                  <a:lumMod val="60000"/>
                  <a:lumOff val="40000"/>
                </a:schemeClr>
              </a:buClr>
              <a:buFont typeface="Wingdings 2" pitchFamily="18" charset="2"/>
              <a:buChar char=""/>
              <a:defRPr/>
            </a:pPr>
            <a:r>
              <a:rPr lang="en-US">
                <a:solidFill>
                  <a:schemeClr val="tx1">
                    <a:lumMod val="65000"/>
                    <a:lumOff val="35000"/>
                  </a:schemeClr>
                </a:solidFill>
                <a:ea typeface="+mn-ea"/>
              </a:rPr>
              <a:t>Facing up to family and friends</a:t>
            </a:r>
          </a:p>
          <a:p>
            <a:pPr lvl="1" eaLnBrk="1" fontAlgn="auto" hangingPunct="1">
              <a:spcAft>
                <a:spcPts val="0"/>
              </a:spcAft>
              <a:buClr>
                <a:schemeClr val="tx2">
                  <a:lumMod val="60000"/>
                  <a:lumOff val="40000"/>
                </a:schemeClr>
              </a:buClr>
              <a:buFont typeface="Wingdings 2" pitchFamily="18" charset="2"/>
              <a:buChar char=""/>
              <a:defRPr/>
            </a:pPr>
            <a:r>
              <a:rPr lang="en-US">
                <a:solidFill>
                  <a:schemeClr val="tx1">
                    <a:lumMod val="65000"/>
                    <a:lumOff val="35000"/>
                  </a:schemeClr>
                </a:solidFill>
                <a:ea typeface="+mn-ea"/>
              </a:rPr>
              <a:t>Accepting consequences to self and others</a:t>
            </a:r>
          </a:p>
          <a:p>
            <a:pPr lvl="1" eaLnBrk="1" fontAlgn="auto" hangingPunct="1">
              <a:spcAft>
                <a:spcPts val="0"/>
              </a:spcAft>
              <a:buClr>
                <a:schemeClr val="tx2">
                  <a:lumMod val="60000"/>
                  <a:lumOff val="40000"/>
                </a:schemeClr>
              </a:buClr>
              <a:buFont typeface="Wingdings 2" pitchFamily="18" charset="2"/>
              <a:buChar char=""/>
              <a:defRPr/>
            </a:pPr>
            <a:r>
              <a:rPr lang="en-US">
                <a:solidFill>
                  <a:schemeClr val="tx1">
                    <a:lumMod val="65000"/>
                    <a:lumOff val="35000"/>
                  </a:schemeClr>
                </a:solidFill>
                <a:ea typeface="+mn-ea"/>
              </a:rPr>
              <a:t>Choosing not to “opt out” through suicide</a:t>
            </a:r>
          </a:p>
          <a:p>
            <a:pPr lvl="1" eaLnBrk="1" fontAlgn="auto" hangingPunct="1">
              <a:spcAft>
                <a:spcPts val="0"/>
              </a:spcAft>
              <a:buClr>
                <a:schemeClr val="tx2">
                  <a:lumMod val="60000"/>
                  <a:lumOff val="40000"/>
                </a:schemeClr>
              </a:buClr>
              <a:buFont typeface="Wingdings 2" pitchFamily="18" charset="2"/>
              <a:buChar char=""/>
              <a:defRPr/>
            </a:pPr>
            <a:r>
              <a:rPr lang="en-US">
                <a:solidFill>
                  <a:schemeClr val="tx1">
                    <a:lumMod val="65000"/>
                    <a:lumOff val="35000"/>
                  </a:schemeClr>
                </a:solidFill>
                <a:ea typeface="+mn-ea"/>
              </a:rPr>
              <a:t>What redemptive elements could we have incorporated?</a:t>
            </a:r>
          </a:p>
        </p:txBody>
      </p:sp>
      <p:sp>
        <p:nvSpPr>
          <p:cNvPr id="88068" name="Rectangle 4"/>
          <p:cNvSpPr>
            <a:spLocks noChangeArrowheads="1"/>
          </p:cNvSpPr>
          <p:nvPr/>
        </p:nvSpPr>
        <p:spPr bwMode="auto">
          <a:xfrm>
            <a:off x="798513" y="5080000"/>
            <a:ext cx="327025" cy="1163638"/>
          </a:xfrm>
          <a:prstGeom prst="rect">
            <a:avLst/>
          </a:prstGeom>
          <a:noFill/>
          <a:ln w="9525">
            <a:noFill/>
            <a:miter lim="800000"/>
            <a:headEnd/>
            <a:tailEnd/>
          </a:ln>
        </p:spPr>
        <p:txBody>
          <a:bodyPr wrap="none">
            <a:prstTxWarp prst="textNoShape">
              <a:avLst/>
            </a:prstTxWarp>
            <a:spAutoFit/>
          </a:bodyPr>
          <a:lstStyle/>
          <a:p>
            <a:pPr>
              <a:spcBef>
                <a:spcPct val="20000"/>
              </a:spcBef>
              <a:buFontTx/>
              <a:buChar char="•"/>
            </a:pPr>
            <a:endParaRPr lang="en-US" sz="3200">
              <a:latin typeface="Eurostile" pitchFamily="-108" charset="0"/>
            </a:endParaRPr>
          </a:p>
          <a:p>
            <a:pPr>
              <a:spcBef>
                <a:spcPct val="20000"/>
              </a:spcBef>
              <a:buFontTx/>
              <a:buChar char="•"/>
            </a:pPr>
            <a:endParaRPr lang="en-US" sz="3200">
              <a:latin typeface="Eurostile" pitchFamily="-108" charset="0"/>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49624" y="524435"/>
            <a:ext cx="7086600" cy="731838"/>
          </a:xfrm>
        </p:spPr>
        <p:txBody>
          <a:bodyPr/>
          <a:lstStyle/>
          <a:p>
            <a:pPr eaLnBrk="1" fontAlgn="auto" hangingPunct="1">
              <a:spcAft>
                <a:spcPts val="0"/>
              </a:spcAft>
              <a:defRPr/>
            </a:pPr>
            <a:r>
              <a:rPr lang="en-US">
                <a:ea typeface="+mj-ea"/>
                <a:cs typeface="+mj-cs"/>
              </a:rPr>
              <a:t>WWF3: Cognitive change</a:t>
            </a:r>
          </a:p>
        </p:txBody>
      </p:sp>
      <p:sp>
        <p:nvSpPr>
          <p:cNvPr id="22531" name="Rectangle 3"/>
          <p:cNvSpPr>
            <a:spLocks noGrp="1" noChangeArrowheads="1"/>
          </p:cNvSpPr>
          <p:nvPr>
            <p:ph type="body" idx="1"/>
          </p:nvPr>
        </p:nvSpPr>
        <p:spPr>
          <a:xfrm>
            <a:off x="349624" y="1600200"/>
            <a:ext cx="7086600" cy="4525963"/>
          </a:xfrm>
        </p:spPr>
        <p:txBody>
          <a:bodyPr/>
          <a:lstStyle/>
          <a:p>
            <a:pPr eaLnBrk="1" fontAlgn="auto" hangingPunct="1">
              <a:lnSpc>
                <a:spcPct val="90000"/>
              </a:lnSpc>
              <a:spcAft>
                <a:spcPts val="0"/>
              </a:spcAft>
              <a:buFont typeface="Wingdings 2" pitchFamily="18" charset="2"/>
              <a:buChar char=""/>
              <a:defRPr/>
            </a:pPr>
            <a:r>
              <a:rPr lang="en-US">
                <a:solidFill>
                  <a:schemeClr val="tx1">
                    <a:lumMod val="65000"/>
                    <a:lumOff val="35000"/>
                  </a:schemeClr>
                </a:solidFill>
                <a:ea typeface="+mn-ea"/>
                <a:cs typeface="+mn-cs"/>
              </a:rPr>
              <a:t>What is the impact of cognitive change on wisdom</a:t>
            </a:r>
          </a:p>
          <a:p>
            <a:pPr eaLnBrk="1" fontAlgn="auto" hangingPunct="1">
              <a:lnSpc>
                <a:spcPct val="90000"/>
              </a:lnSpc>
              <a:spcAft>
                <a:spcPts val="0"/>
              </a:spcAft>
              <a:buFont typeface="Wingdings 2" pitchFamily="18" charset="2"/>
              <a:buChar char=""/>
              <a:defRPr/>
            </a:pPr>
            <a:r>
              <a:rPr lang="en-US">
                <a:solidFill>
                  <a:schemeClr val="tx1">
                    <a:lumMod val="65000"/>
                    <a:lumOff val="35000"/>
                  </a:schemeClr>
                </a:solidFill>
                <a:ea typeface="+mn-ea"/>
                <a:cs typeface="+mn-cs"/>
              </a:rPr>
              <a:t>Are they separate constructs (mythos vs logos)</a:t>
            </a:r>
          </a:p>
          <a:p>
            <a:pPr eaLnBrk="1" fontAlgn="auto" hangingPunct="1">
              <a:lnSpc>
                <a:spcPct val="90000"/>
              </a:lnSpc>
              <a:spcAft>
                <a:spcPts val="0"/>
              </a:spcAft>
              <a:buFont typeface="Wingdings 2" pitchFamily="18" charset="2"/>
              <a:buChar char=""/>
              <a:defRPr/>
            </a:pPr>
            <a:r>
              <a:rPr lang="en-US">
                <a:solidFill>
                  <a:schemeClr val="tx1">
                    <a:lumMod val="65000"/>
                    <a:lumOff val="35000"/>
                  </a:schemeClr>
                </a:solidFill>
                <a:ea typeface="+mn-ea"/>
                <a:cs typeface="+mn-cs"/>
              </a:rPr>
              <a:t>Is emotional wisdom un derstanding different from intellectual wisdom? Is it intact in the presence of cognitive change?</a:t>
            </a:r>
          </a:p>
          <a:p>
            <a:pPr eaLnBrk="1" fontAlgn="auto" hangingPunct="1">
              <a:lnSpc>
                <a:spcPct val="90000"/>
              </a:lnSpc>
              <a:spcAft>
                <a:spcPts val="0"/>
              </a:spcAft>
              <a:buFont typeface="Wingdings 2" pitchFamily="18" charset="2"/>
              <a:buChar char=""/>
              <a:defRPr/>
            </a:pPr>
            <a:r>
              <a:rPr lang="en-US">
                <a:solidFill>
                  <a:schemeClr val="tx1">
                    <a:lumMod val="65000"/>
                    <a:lumOff val="35000"/>
                  </a:schemeClr>
                </a:solidFill>
                <a:ea typeface="+mn-ea"/>
                <a:cs typeface="+mn-cs"/>
              </a:rPr>
              <a:t>What about spiritual wisdom?</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49624" y="524435"/>
            <a:ext cx="7086600" cy="731838"/>
          </a:xfrm>
        </p:spPr>
        <p:txBody>
          <a:bodyPr/>
          <a:lstStyle/>
          <a:p>
            <a:pPr eaLnBrk="1" fontAlgn="auto" hangingPunct="1">
              <a:spcAft>
                <a:spcPts val="0"/>
              </a:spcAft>
              <a:defRPr/>
            </a:pPr>
            <a:r>
              <a:rPr lang="en-US">
                <a:ea typeface="+mj-ea"/>
                <a:cs typeface="+mj-cs"/>
              </a:rPr>
              <a:t>Therapist questions</a:t>
            </a:r>
          </a:p>
        </p:txBody>
      </p:sp>
      <p:sp>
        <p:nvSpPr>
          <p:cNvPr id="23555" name="Rectangle 3"/>
          <p:cNvSpPr>
            <a:spLocks noGrp="1" noChangeArrowheads="1"/>
          </p:cNvSpPr>
          <p:nvPr>
            <p:ph type="body" idx="1"/>
          </p:nvPr>
        </p:nvSpPr>
        <p:spPr>
          <a:xfrm>
            <a:off x="349624" y="1600200"/>
            <a:ext cx="7086600" cy="4525963"/>
          </a:xfrm>
        </p:spPr>
        <p:txBody>
          <a:bodyPr/>
          <a:lstStyle/>
          <a:p>
            <a:pPr eaLnBrk="1" fontAlgn="auto" hangingPunct="1">
              <a:spcAft>
                <a:spcPts val="0"/>
              </a:spcAft>
              <a:buFont typeface="Wingdings 2" pitchFamily="18" charset="2"/>
              <a:buChar char=""/>
              <a:defRPr/>
            </a:pPr>
            <a:r>
              <a:rPr lang="en-US">
                <a:solidFill>
                  <a:schemeClr val="tx1">
                    <a:lumMod val="65000"/>
                    <a:lumOff val="35000"/>
                  </a:schemeClr>
                </a:solidFill>
                <a:ea typeface="+mn-ea"/>
                <a:cs typeface="+mn-cs"/>
              </a:rPr>
              <a:t>How to interact therapeutically in the presence of cognitive change</a:t>
            </a:r>
          </a:p>
          <a:p>
            <a:pPr eaLnBrk="1" fontAlgn="auto" hangingPunct="1">
              <a:spcAft>
                <a:spcPts val="0"/>
              </a:spcAft>
              <a:buFont typeface="Wingdings 2" pitchFamily="18" charset="2"/>
              <a:buChar char=""/>
              <a:defRPr/>
            </a:pPr>
            <a:r>
              <a:rPr lang="en-US">
                <a:solidFill>
                  <a:schemeClr val="tx1">
                    <a:lumMod val="65000"/>
                    <a:lumOff val="35000"/>
                  </a:schemeClr>
                </a:solidFill>
                <a:ea typeface="+mn-ea"/>
                <a:cs typeface="+mn-cs"/>
              </a:rPr>
              <a:t>Likely obstacles:</a:t>
            </a:r>
          </a:p>
          <a:p>
            <a:pPr lvl="1" eaLnBrk="1" fontAlgn="auto" hangingPunct="1">
              <a:spcAft>
                <a:spcPts val="0"/>
              </a:spcAft>
              <a:buClr>
                <a:schemeClr val="tx2">
                  <a:lumMod val="60000"/>
                  <a:lumOff val="40000"/>
                </a:schemeClr>
              </a:buClr>
              <a:buFont typeface="Wingdings 2" pitchFamily="18" charset="2"/>
              <a:buChar char=""/>
              <a:defRPr/>
            </a:pPr>
            <a:r>
              <a:rPr lang="en-US">
                <a:solidFill>
                  <a:schemeClr val="tx1">
                    <a:lumMod val="65000"/>
                    <a:lumOff val="35000"/>
                  </a:schemeClr>
                </a:solidFill>
                <a:ea typeface="+mn-ea"/>
              </a:rPr>
              <a:t>More concrete thinking</a:t>
            </a:r>
          </a:p>
          <a:p>
            <a:pPr lvl="1" eaLnBrk="1" fontAlgn="auto" hangingPunct="1">
              <a:spcAft>
                <a:spcPts val="0"/>
              </a:spcAft>
              <a:buClr>
                <a:schemeClr val="tx2">
                  <a:lumMod val="60000"/>
                  <a:lumOff val="40000"/>
                </a:schemeClr>
              </a:buClr>
              <a:buFont typeface="Wingdings 2" pitchFamily="18" charset="2"/>
              <a:buChar char=""/>
              <a:defRPr/>
            </a:pPr>
            <a:r>
              <a:rPr lang="en-US">
                <a:solidFill>
                  <a:schemeClr val="tx1">
                    <a:lumMod val="65000"/>
                    <a:lumOff val="35000"/>
                  </a:schemeClr>
                </a:solidFill>
                <a:ea typeface="+mn-ea"/>
              </a:rPr>
              <a:t>Impaired/patchy memory</a:t>
            </a:r>
          </a:p>
          <a:p>
            <a:pPr lvl="1" eaLnBrk="1" fontAlgn="auto" hangingPunct="1">
              <a:spcAft>
                <a:spcPts val="0"/>
              </a:spcAft>
              <a:buClr>
                <a:schemeClr val="tx2">
                  <a:lumMod val="60000"/>
                  <a:lumOff val="40000"/>
                </a:schemeClr>
              </a:buClr>
              <a:buFont typeface="Wingdings 2" pitchFamily="18" charset="2"/>
              <a:buChar char=""/>
              <a:defRPr/>
            </a:pPr>
            <a:r>
              <a:rPr lang="en-US">
                <a:solidFill>
                  <a:schemeClr val="tx1">
                    <a:lumMod val="65000"/>
                    <a:lumOff val="35000"/>
                  </a:schemeClr>
                </a:solidFill>
                <a:ea typeface="+mn-ea"/>
              </a:rPr>
              <a:t>Poorer logical reasoning</a:t>
            </a:r>
          </a:p>
          <a:p>
            <a:pPr lvl="1" eaLnBrk="1" fontAlgn="auto" hangingPunct="1">
              <a:spcAft>
                <a:spcPts val="0"/>
              </a:spcAft>
              <a:buClr>
                <a:schemeClr val="tx2">
                  <a:lumMod val="60000"/>
                  <a:lumOff val="40000"/>
                </a:schemeClr>
              </a:buClr>
              <a:buFont typeface="Wingdings 2" pitchFamily="18" charset="2"/>
              <a:buChar char=""/>
              <a:defRPr/>
            </a:pPr>
            <a:r>
              <a:rPr lang="en-US">
                <a:solidFill>
                  <a:schemeClr val="tx1">
                    <a:lumMod val="65000"/>
                    <a:lumOff val="35000"/>
                  </a:schemeClr>
                </a:solidFill>
                <a:ea typeface="+mn-ea"/>
              </a:rPr>
              <a:t>Poorer impulse inhibition and emotional control</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49624" y="524435"/>
            <a:ext cx="7086600" cy="731838"/>
          </a:xfrm>
        </p:spPr>
        <p:txBody>
          <a:bodyPr/>
          <a:lstStyle/>
          <a:p>
            <a:pPr eaLnBrk="1" fontAlgn="auto" hangingPunct="1">
              <a:spcAft>
                <a:spcPts val="0"/>
              </a:spcAft>
              <a:defRPr/>
            </a:pPr>
            <a:r>
              <a:rPr lang="en-US">
                <a:ea typeface="+mj-ea"/>
                <a:cs typeface="+mj-cs"/>
              </a:rPr>
              <a:t>Likely strategies</a:t>
            </a:r>
          </a:p>
        </p:txBody>
      </p:sp>
      <p:sp>
        <p:nvSpPr>
          <p:cNvPr id="24579" name="Rectangle 3"/>
          <p:cNvSpPr>
            <a:spLocks noGrp="1" noChangeArrowheads="1"/>
          </p:cNvSpPr>
          <p:nvPr>
            <p:ph type="body" idx="1"/>
          </p:nvPr>
        </p:nvSpPr>
        <p:spPr>
          <a:xfrm>
            <a:off x="349624" y="1600200"/>
            <a:ext cx="7086600" cy="4525963"/>
          </a:xfrm>
        </p:spPr>
        <p:txBody>
          <a:bodyPr>
            <a:normAutofit fontScale="92500" lnSpcReduction="20000"/>
          </a:bodyPr>
          <a:lstStyle/>
          <a:p>
            <a:pPr eaLnBrk="1" fontAlgn="auto" hangingPunct="1">
              <a:lnSpc>
                <a:spcPct val="90000"/>
              </a:lnSpc>
              <a:spcAft>
                <a:spcPts val="0"/>
              </a:spcAft>
              <a:buFontTx/>
              <a:buNone/>
              <a:defRPr/>
            </a:pPr>
            <a:r>
              <a:rPr lang="en-US" sz="2400">
                <a:solidFill>
                  <a:schemeClr val="tx1">
                    <a:lumMod val="65000"/>
                    <a:lumOff val="35000"/>
                  </a:schemeClr>
                </a:solidFill>
                <a:ea typeface="+mn-ea"/>
                <a:cs typeface="+mn-cs"/>
              </a:rPr>
              <a:t>Respect and patience</a:t>
            </a:r>
          </a:p>
          <a:p>
            <a:pPr eaLnBrk="1" fontAlgn="auto" hangingPunct="1">
              <a:lnSpc>
                <a:spcPct val="90000"/>
              </a:lnSpc>
              <a:spcAft>
                <a:spcPts val="0"/>
              </a:spcAft>
              <a:buFontTx/>
              <a:buNone/>
              <a:defRPr/>
            </a:pPr>
            <a:r>
              <a:rPr lang="en-US" sz="2400">
                <a:solidFill>
                  <a:schemeClr val="tx1">
                    <a:lumMod val="65000"/>
                    <a:lumOff val="35000"/>
                  </a:schemeClr>
                </a:solidFill>
                <a:ea typeface="+mn-ea"/>
                <a:cs typeface="+mn-cs"/>
              </a:rPr>
              <a:t>Pragmatic use of tools</a:t>
            </a:r>
          </a:p>
          <a:p>
            <a:pPr lvl="1" eaLnBrk="1" fontAlgn="auto" hangingPunct="1">
              <a:lnSpc>
                <a:spcPct val="90000"/>
              </a:lnSpc>
              <a:spcAft>
                <a:spcPts val="0"/>
              </a:spcAft>
              <a:buClr>
                <a:schemeClr val="tx2">
                  <a:lumMod val="60000"/>
                  <a:lumOff val="40000"/>
                </a:schemeClr>
              </a:buClr>
              <a:buFont typeface="Wingdings 2" pitchFamily="18" charset="2"/>
              <a:buChar char=""/>
              <a:defRPr/>
            </a:pPr>
            <a:r>
              <a:rPr lang="en-US" sz="2000">
                <a:solidFill>
                  <a:schemeClr val="tx1">
                    <a:lumMod val="65000"/>
                    <a:lumOff val="35000"/>
                  </a:schemeClr>
                </a:solidFill>
                <a:ea typeface="+mn-ea"/>
              </a:rPr>
              <a:t>Written notes</a:t>
            </a:r>
          </a:p>
          <a:p>
            <a:pPr lvl="1" eaLnBrk="1" fontAlgn="auto" hangingPunct="1">
              <a:lnSpc>
                <a:spcPct val="90000"/>
              </a:lnSpc>
              <a:spcAft>
                <a:spcPts val="0"/>
              </a:spcAft>
              <a:buClr>
                <a:schemeClr val="tx2">
                  <a:lumMod val="60000"/>
                  <a:lumOff val="40000"/>
                </a:schemeClr>
              </a:buClr>
              <a:buFont typeface="Wingdings 2" pitchFamily="18" charset="2"/>
              <a:buChar char=""/>
              <a:defRPr/>
            </a:pPr>
            <a:r>
              <a:rPr lang="en-US" sz="2000">
                <a:solidFill>
                  <a:schemeClr val="tx1">
                    <a:lumMod val="65000"/>
                    <a:lumOff val="35000"/>
                  </a:schemeClr>
                </a:solidFill>
                <a:ea typeface="+mn-ea"/>
              </a:rPr>
              <a:t>Repetition and practice especially in-session</a:t>
            </a:r>
          </a:p>
          <a:p>
            <a:pPr lvl="1" eaLnBrk="1" fontAlgn="auto" hangingPunct="1">
              <a:lnSpc>
                <a:spcPct val="90000"/>
              </a:lnSpc>
              <a:spcAft>
                <a:spcPts val="0"/>
              </a:spcAft>
              <a:buClr>
                <a:schemeClr val="tx2">
                  <a:lumMod val="60000"/>
                  <a:lumOff val="40000"/>
                </a:schemeClr>
              </a:buClr>
              <a:buFont typeface="Wingdings 2" pitchFamily="18" charset="2"/>
              <a:buChar char=""/>
              <a:defRPr/>
            </a:pPr>
            <a:r>
              <a:rPr lang="en-US" sz="2000">
                <a:solidFill>
                  <a:schemeClr val="tx1">
                    <a:lumMod val="65000"/>
                    <a:lumOff val="35000"/>
                  </a:schemeClr>
                </a:solidFill>
                <a:ea typeface="+mn-ea"/>
              </a:rPr>
              <a:t>Simplifying ideas</a:t>
            </a:r>
          </a:p>
          <a:p>
            <a:pPr lvl="1" eaLnBrk="1" fontAlgn="auto" hangingPunct="1">
              <a:lnSpc>
                <a:spcPct val="90000"/>
              </a:lnSpc>
              <a:spcAft>
                <a:spcPts val="0"/>
              </a:spcAft>
              <a:buClr>
                <a:schemeClr val="tx2">
                  <a:lumMod val="60000"/>
                  <a:lumOff val="40000"/>
                </a:schemeClr>
              </a:buClr>
              <a:buFont typeface="Wingdings 2" pitchFamily="18" charset="2"/>
              <a:buChar char=""/>
              <a:defRPr/>
            </a:pPr>
            <a:r>
              <a:rPr lang="en-US" sz="2000">
                <a:solidFill>
                  <a:schemeClr val="tx1">
                    <a:lumMod val="65000"/>
                    <a:lumOff val="35000"/>
                  </a:schemeClr>
                </a:solidFill>
                <a:ea typeface="+mn-ea"/>
              </a:rPr>
              <a:t>Concrete examples</a:t>
            </a:r>
          </a:p>
          <a:p>
            <a:pPr lvl="1" eaLnBrk="1" fontAlgn="auto" hangingPunct="1">
              <a:lnSpc>
                <a:spcPct val="90000"/>
              </a:lnSpc>
              <a:spcAft>
                <a:spcPts val="0"/>
              </a:spcAft>
              <a:buClr>
                <a:schemeClr val="tx2">
                  <a:lumMod val="60000"/>
                  <a:lumOff val="40000"/>
                </a:schemeClr>
              </a:buClr>
              <a:buFont typeface="Wingdings 2" pitchFamily="18" charset="2"/>
              <a:buChar char=""/>
              <a:defRPr/>
            </a:pPr>
            <a:r>
              <a:rPr lang="en-US" sz="2000">
                <a:solidFill>
                  <a:schemeClr val="tx1">
                    <a:lumMod val="65000"/>
                    <a:lumOff val="35000"/>
                  </a:schemeClr>
                </a:solidFill>
                <a:ea typeface="+mn-ea"/>
              </a:rPr>
              <a:t>Drawings, diagrams, symbols, metaphors</a:t>
            </a:r>
            <a:r>
              <a:rPr lang="en-US">
                <a:solidFill>
                  <a:schemeClr val="tx1">
                    <a:lumMod val="65000"/>
                    <a:lumOff val="35000"/>
                  </a:schemeClr>
                </a:solidFill>
                <a:ea typeface="+mn-ea"/>
              </a:rPr>
              <a:t>		</a:t>
            </a:r>
          </a:p>
          <a:p>
            <a:pPr eaLnBrk="1" fontAlgn="auto" hangingPunct="1">
              <a:lnSpc>
                <a:spcPct val="90000"/>
              </a:lnSpc>
              <a:spcAft>
                <a:spcPts val="0"/>
              </a:spcAft>
              <a:buFontTx/>
              <a:buNone/>
              <a:defRPr/>
            </a:pPr>
            <a:r>
              <a:rPr lang="en-US" sz="2400">
                <a:solidFill>
                  <a:schemeClr val="tx1">
                    <a:lumMod val="65000"/>
                    <a:lumOff val="35000"/>
                  </a:schemeClr>
                </a:solidFill>
                <a:ea typeface="+mn-ea"/>
                <a:cs typeface="+mn-cs"/>
              </a:rPr>
              <a:t>Focus on what can be done rather than what cannot</a:t>
            </a:r>
          </a:p>
          <a:p>
            <a:pPr eaLnBrk="1" fontAlgn="auto" hangingPunct="1">
              <a:lnSpc>
                <a:spcPct val="90000"/>
              </a:lnSpc>
              <a:spcAft>
                <a:spcPts val="0"/>
              </a:spcAft>
              <a:buFontTx/>
              <a:buNone/>
              <a:defRPr/>
            </a:pPr>
            <a:r>
              <a:rPr lang="en-US" sz="2400">
                <a:solidFill>
                  <a:schemeClr val="tx1">
                    <a:lumMod val="65000"/>
                    <a:lumOff val="35000"/>
                  </a:schemeClr>
                </a:solidFill>
                <a:ea typeface="+mn-ea"/>
                <a:cs typeface="+mn-cs"/>
              </a:rPr>
              <a:t>Don’t be over-awed by cognitive change – we adjust to it all the time (eg 20 yr old thinks differently from 45 yr old)</a:t>
            </a:r>
          </a:p>
          <a:p>
            <a:pPr eaLnBrk="1" fontAlgn="auto" hangingPunct="1">
              <a:lnSpc>
                <a:spcPct val="90000"/>
              </a:lnSpc>
              <a:spcAft>
                <a:spcPts val="0"/>
              </a:spcAft>
              <a:buFontTx/>
              <a:buNone/>
              <a:defRPr/>
            </a:pPr>
            <a:r>
              <a:rPr lang="en-US" sz="2400">
                <a:solidFill>
                  <a:schemeClr val="tx1">
                    <a:lumMod val="65000"/>
                    <a:lumOff val="35000"/>
                  </a:schemeClr>
                </a:solidFill>
                <a:ea typeface="+mn-ea"/>
                <a:cs typeface="+mn-cs"/>
              </a:rPr>
              <a:t>Interventions appropriate to life-stage</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p:cNvSpPr>
          <p:nvPr>
            <p:ph type="title"/>
          </p:nvPr>
        </p:nvSpPr>
        <p:spPr bwMode="auto"/>
        <p:txBody>
          <a:bodyPr wrap="square" numCol="1" anchorCtr="0" compatLnSpc="1">
            <a:prstTxWarp prst="textNoShape">
              <a:avLst/>
            </a:prstTxWarp>
          </a:bodyPr>
          <a:lstStyle/>
          <a:p>
            <a:pPr eaLnBrk="1" hangingPunct="1">
              <a:defRPr/>
            </a:pPr>
            <a:r>
              <a:rPr lang="en-US">
                <a:effectLst/>
              </a:rPr>
              <a:t>WWF4 – the therapist</a:t>
            </a:r>
            <a:br>
              <a:rPr lang="en-US">
                <a:effectLst/>
              </a:rPr>
            </a:br>
            <a:r>
              <a:rPr lang="en-US">
                <a:effectLst/>
              </a:rPr>
              <a:t>(Booboos I have made)</a:t>
            </a:r>
          </a:p>
        </p:txBody>
      </p:sp>
      <p:sp>
        <p:nvSpPr>
          <p:cNvPr id="117763" name="Rectangle 3"/>
          <p:cNvSpPr>
            <a:spLocks noGrp="1"/>
          </p:cNvSpPr>
          <p:nvPr>
            <p:ph type="body" idx="1"/>
          </p:nvPr>
        </p:nvSpPr>
        <p:spPr bwMode="auto"/>
        <p:txBody>
          <a:bodyPr wrap="square" numCol="1" anchor="t" anchorCtr="0" compatLnSpc="1">
            <a:prstTxWarp prst="textNoShape">
              <a:avLst/>
            </a:prstTxWarp>
            <a:normAutofit lnSpcReduction="10000"/>
          </a:bodyPr>
          <a:lstStyle/>
          <a:p>
            <a:pPr eaLnBrk="1" hangingPunct="1">
              <a:lnSpc>
                <a:spcPct val="90000"/>
              </a:lnSpc>
              <a:defRPr/>
            </a:pPr>
            <a:r>
              <a:rPr lang="en-US">
                <a:effectLst/>
              </a:rPr>
              <a:t>Failure of knowledge – generally not so bad</a:t>
            </a:r>
          </a:p>
          <a:p>
            <a:pPr eaLnBrk="1" hangingPunct="1">
              <a:lnSpc>
                <a:spcPct val="90000"/>
              </a:lnSpc>
              <a:defRPr/>
            </a:pPr>
            <a:r>
              <a:rPr lang="en-US">
                <a:effectLst/>
              </a:rPr>
              <a:t>Failure of wisdom – impact on empathy, judgement, professional identity</a:t>
            </a:r>
          </a:p>
          <a:p>
            <a:pPr eaLnBrk="1" hangingPunct="1">
              <a:lnSpc>
                <a:spcPct val="90000"/>
              </a:lnSpc>
              <a:defRPr/>
            </a:pPr>
            <a:r>
              <a:rPr lang="en-US">
                <a:effectLst/>
              </a:rPr>
              <a:t>The Wailing Woman – failure of empathy. Lack of humility</a:t>
            </a:r>
          </a:p>
          <a:p>
            <a:pPr eaLnBrk="1" hangingPunct="1">
              <a:lnSpc>
                <a:spcPct val="90000"/>
              </a:lnSpc>
              <a:defRPr/>
            </a:pPr>
            <a:r>
              <a:rPr lang="en-US">
                <a:effectLst/>
              </a:rPr>
              <a:t>The Saddest Man in the World – inaccurate empathy, shift from therapist role</a:t>
            </a:r>
          </a:p>
          <a:p>
            <a:pPr eaLnBrk="1" hangingPunct="1">
              <a:lnSpc>
                <a:spcPct val="90000"/>
              </a:lnSpc>
              <a:defRPr/>
            </a:pPr>
            <a:r>
              <a:rPr lang="en-US">
                <a:effectLst/>
              </a:rPr>
              <a:t>All Black’s Widow – inaccurate focus leading to discouragement and negativity</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p:cNvSpPr>
          <p:nvPr>
            <p:ph type="title"/>
          </p:nvPr>
        </p:nvSpPr>
        <p:spPr bwMode="auto"/>
        <p:txBody>
          <a:bodyPr wrap="square" numCol="1" anchorCtr="0" compatLnSpc="1">
            <a:prstTxWarp prst="textNoShape">
              <a:avLst/>
            </a:prstTxWarp>
          </a:bodyPr>
          <a:lstStyle/>
          <a:p>
            <a:pPr eaLnBrk="1" hangingPunct="1">
              <a:defRPr/>
            </a:pPr>
            <a:r>
              <a:rPr lang="en-US">
                <a:effectLst/>
              </a:rPr>
              <a:t>The wise therapist</a:t>
            </a:r>
          </a:p>
        </p:txBody>
      </p:sp>
      <p:sp>
        <p:nvSpPr>
          <p:cNvPr id="118787" name="Rectangle 3"/>
          <p:cNvSpPr>
            <a:spLocks noGrp="1"/>
          </p:cNvSpPr>
          <p:nvPr>
            <p:ph type="body" idx="1"/>
          </p:nvPr>
        </p:nvSpPr>
        <p:spPr bwMode="auto"/>
        <p:txBody>
          <a:bodyPr wrap="square" numCol="1" anchor="t" anchorCtr="0" compatLnSpc="1">
            <a:prstTxWarp prst="textNoShape">
              <a:avLst/>
            </a:prstTxWarp>
          </a:bodyPr>
          <a:lstStyle/>
          <a:p>
            <a:pPr eaLnBrk="1" hangingPunct="1">
              <a:defRPr/>
            </a:pPr>
            <a:r>
              <a:rPr lang="en-US">
                <a:effectLst/>
              </a:rPr>
              <a:t>Techniques – CBT, narrative etc</a:t>
            </a:r>
          </a:p>
          <a:p>
            <a:pPr eaLnBrk="1" hangingPunct="1">
              <a:buFont typeface="Wingdings 2" pitchFamily="-108" charset="2"/>
              <a:buNone/>
              <a:defRPr/>
            </a:pPr>
            <a:r>
              <a:rPr lang="en-US">
                <a:effectLst/>
              </a:rPr>
              <a:t> </a:t>
            </a:r>
          </a:p>
          <a:p>
            <a:pPr eaLnBrk="1" hangingPunct="1">
              <a:defRPr/>
            </a:pPr>
            <a:r>
              <a:rPr lang="en-US">
                <a:effectLst/>
              </a:rPr>
              <a:t>Plus skills – conceptualisation, insight</a:t>
            </a:r>
          </a:p>
          <a:p>
            <a:pPr eaLnBrk="1" hangingPunct="1">
              <a:defRPr/>
            </a:pPr>
            <a:endParaRPr lang="en-US">
              <a:effectLst/>
            </a:endParaRPr>
          </a:p>
          <a:p>
            <a:pPr eaLnBrk="1" hangingPunct="1">
              <a:defRPr/>
            </a:pPr>
            <a:r>
              <a:rPr lang="en-US">
                <a:effectLst/>
              </a:rPr>
              <a:t>Plus qualities of character – genuine empathy, respectfulness, optimism,  humility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624" y="524435"/>
            <a:ext cx="7086600" cy="731838"/>
          </a:xfrm>
        </p:spPr>
        <p:txBody>
          <a:bodyPr/>
          <a:lstStyle/>
          <a:p>
            <a:pPr eaLnBrk="1" fontAlgn="auto" hangingPunct="1">
              <a:spcAft>
                <a:spcPts val="0"/>
              </a:spcAft>
              <a:defRPr/>
            </a:pPr>
            <a:r>
              <a:rPr lang="en-US" dirty="0" smtClean="0"/>
              <a:t>Definition of Wisdom:</a:t>
            </a:r>
            <a:endParaRPr lang="en-US" dirty="0">
              <a:ea typeface="+mj-ea"/>
              <a:cs typeface="+mj-cs"/>
            </a:endParaRPr>
          </a:p>
        </p:txBody>
      </p:sp>
      <p:sp>
        <p:nvSpPr>
          <p:cNvPr id="3" name="Content Placeholder 2"/>
          <p:cNvSpPr>
            <a:spLocks noGrp="1"/>
          </p:cNvSpPr>
          <p:nvPr>
            <p:ph idx="1"/>
          </p:nvPr>
        </p:nvSpPr>
        <p:spPr>
          <a:xfrm>
            <a:off x="349624" y="1600200"/>
            <a:ext cx="7086600" cy="4525963"/>
          </a:xfrm>
        </p:spPr>
        <p:txBody>
          <a:bodyPr/>
          <a:lstStyle/>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The opposite of wisdom – foolishness</a:t>
            </a:r>
          </a:p>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Defined as –lacking or exhibiting a lack of good sense or judgment; unwise, silly; resulting from folly or stupidity; not worthy of consideration; weak-minded</a:t>
            </a:r>
          </a:p>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Includes sense of recklessness, rushing in, “putting your foot in it”, quick to speak, </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349624" y="524435"/>
            <a:ext cx="7086600" cy="731838"/>
          </a:xfrm>
        </p:spPr>
        <p:txBody>
          <a:bodyPr/>
          <a:lstStyle/>
          <a:p>
            <a:pPr eaLnBrk="1" fontAlgn="auto" hangingPunct="1">
              <a:spcAft>
                <a:spcPts val="0"/>
              </a:spcAft>
              <a:defRPr/>
            </a:pPr>
            <a:r>
              <a:rPr lang="en-US">
                <a:ea typeface="+mj-ea"/>
                <a:cs typeface="+mj-cs"/>
              </a:rPr>
              <a:t>Building resilience: the archaeological dig</a:t>
            </a:r>
          </a:p>
        </p:txBody>
      </p:sp>
      <p:sp>
        <p:nvSpPr>
          <p:cNvPr id="25603" name="Rectangle 3"/>
          <p:cNvSpPr>
            <a:spLocks noGrp="1" noChangeArrowheads="1"/>
          </p:cNvSpPr>
          <p:nvPr>
            <p:ph type="body" idx="1"/>
          </p:nvPr>
        </p:nvSpPr>
        <p:spPr>
          <a:xfrm>
            <a:off x="349624" y="1600200"/>
            <a:ext cx="7086600" cy="4525963"/>
          </a:xfrm>
        </p:spPr>
        <p:txBody>
          <a:bodyPr/>
          <a:lstStyle/>
          <a:p>
            <a:pPr eaLnBrk="1" fontAlgn="auto" hangingPunct="1">
              <a:spcAft>
                <a:spcPts val="0"/>
              </a:spcAft>
              <a:buFont typeface="Wingdings 2" pitchFamily="18" charset="2"/>
              <a:buChar char=""/>
              <a:defRPr/>
            </a:pPr>
            <a:r>
              <a:rPr lang="en-US" sz="2400" dirty="0">
                <a:solidFill>
                  <a:schemeClr val="tx1">
                    <a:lumMod val="65000"/>
                    <a:lumOff val="35000"/>
                  </a:schemeClr>
                </a:solidFill>
                <a:ea typeface="+mn-ea"/>
                <a:cs typeface="+mn-cs"/>
              </a:rPr>
              <a:t>Acknowledging that mere survival to age 70-odd implies a degree of resilience</a:t>
            </a:r>
          </a:p>
          <a:p>
            <a:pPr eaLnBrk="1" fontAlgn="auto" hangingPunct="1">
              <a:spcAft>
                <a:spcPts val="0"/>
              </a:spcAft>
              <a:buFont typeface="Wingdings 2" pitchFamily="18" charset="2"/>
              <a:buChar char=""/>
              <a:defRPr/>
            </a:pPr>
            <a:r>
              <a:rPr lang="en-US" sz="2400" dirty="0">
                <a:solidFill>
                  <a:schemeClr val="tx1">
                    <a:lumMod val="65000"/>
                    <a:lumOff val="35000"/>
                  </a:schemeClr>
                </a:solidFill>
                <a:ea typeface="+mn-ea"/>
                <a:cs typeface="+mn-cs"/>
              </a:rPr>
              <a:t>Having uncovered the “</a:t>
            </a:r>
            <a:r>
              <a:rPr lang="en-US" sz="2400" dirty="0" err="1">
                <a:solidFill>
                  <a:schemeClr val="tx1">
                    <a:lumMod val="65000"/>
                    <a:lumOff val="35000"/>
                  </a:schemeClr>
                </a:solidFill>
                <a:ea typeface="+mn-ea"/>
                <a:cs typeface="+mn-cs"/>
              </a:rPr>
              <a:t>artefacts</a:t>
            </a:r>
            <a:r>
              <a:rPr lang="en-US" sz="2400" dirty="0">
                <a:solidFill>
                  <a:schemeClr val="tx1">
                    <a:lumMod val="65000"/>
                    <a:lumOff val="35000"/>
                  </a:schemeClr>
                </a:solidFill>
                <a:ea typeface="+mn-ea"/>
                <a:cs typeface="+mn-cs"/>
              </a:rPr>
              <a:t>” of strength and resilience, the trick is to apply them to the present</a:t>
            </a:r>
          </a:p>
          <a:p>
            <a:pPr lvl="1" eaLnBrk="1" fontAlgn="auto" hangingPunct="1">
              <a:spcAft>
                <a:spcPts val="0"/>
              </a:spcAft>
              <a:buClr>
                <a:schemeClr val="tx2">
                  <a:lumMod val="60000"/>
                  <a:lumOff val="40000"/>
                </a:schemeClr>
              </a:buClr>
              <a:buFont typeface="Wingdings 2" pitchFamily="18" charset="2"/>
              <a:buChar char=""/>
              <a:defRPr/>
            </a:pPr>
            <a:r>
              <a:rPr lang="en-US" sz="2000" dirty="0">
                <a:solidFill>
                  <a:schemeClr val="tx1">
                    <a:lumMod val="65000"/>
                    <a:lumOff val="35000"/>
                  </a:schemeClr>
                </a:solidFill>
                <a:ea typeface="+mn-ea"/>
              </a:rPr>
              <a:t>Circumstances may be very different and the specifics of past strengths may not be relevant</a:t>
            </a:r>
          </a:p>
          <a:p>
            <a:pPr lvl="1" eaLnBrk="1" fontAlgn="auto" hangingPunct="1">
              <a:spcAft>
                <a:spcPts val="0"/>
              </a:spcAft>
              <a:buClr>
                <a:schemeClr val="tx2">
                  <a:lumMod val="60000"/>
                  <a:lumOff val="40000"/>
                </a:schemeClr>
              </a:buClr>
              <a:buFont typeface="Wingdings 2" pitchFamily="18" charset="2"/>
              <a:buChar char=""/>
              <a:defRPr/>
            </a:pPr>
            <a:r>
              <a:rPr lang="en-US" sz="2000" dirty="0">
                <a:solidFill>
                  <a:schemeClr val="tx1">
                    <a:lumMod val="65000"/>
                    <a:lumOff val="35000"/>
                  </a:schemeClr>
                </a:solidFill>
                <a:ea typeface="+mn-ea"/>
              </a:rPr>
              <a:t>However, the concept is likely to remain applicable (an independent thinker, a people person, a practical person) – </a:t>
            </a:r>
            <a:r>
              <a:rPr lang="en-US" sz="2000" dirty="0" err="1">
                <a:solidFill>
                  <a:schemeClr val="tx1">
                    <a:lumMod val="65000"/>
                    <a:lumOff val="35000"/>
                  </a:schemeClr>
                </a:solidFill>
                <a:ea typeface="+mn-ea"/>
              </a:rPr>
              <a:t>eg</a:t>
            </a:r>
            <a:r>
              <a:rPr lang="en-US" sz="2000" dirty="0">
                <a:solidFill>
                  <a:schemeClr val="tx1">
                    <a:lumMod val="65000"/>
                    <a:lumOff val="35000"/>
                  </a:schemeClr>
                </a:solidFill>
                <a:ea typeface="+mn-ea"/>
              </a:rPr>
              <a:t> can’t read, but can listen to radio</a:t>
            </a:r>
          </a:p>
          <a:p>
            <a:pPr lvl="1" eaLnBrk="1" fontAlgn="auto" hangingPunct="1">
              <a:spcAft>
                <a:spcPts val="0"/>
              </a:spcAft>
              <a:buClr>
                <a:schemeClr val="tx2">
                  <a:lumMod val="60000"/>
                  <a:lumOff val="40000"/>
                </a:schemeClr>
              </a:buClr>
              <a:buFont typeface="Wingdings 2" pitchFamily="18" charset="2"/>
              <a:buChar char=""/>
              <a:defRPr/>
            </a:pPr>
            <a:r>
              <a:rPr lang="en-US" sz="2000" dirty="0">
                <a:solidFill>
                  <a:schemeClr val="tx1">
                    <a:lumMod val="65000"/>
                    <a:lumOff val="35000"/>
                  </a:schemeClr>
                </a:solidFill>
                <a:ea typeface="+mn-ea"/>
              </a:rPr>
              <a:t>The strength may be used in different ways (</a:t>
            </a:r>
            <a:r>
              <a:rPr lang="en-US" sz="2000" dirty="0" err="1">
                <a:solidFill>
                  <a:schemeClr val="tx1">
                    <a:lumMod val="65000"/>
                    <a:lumOff val="35000"/>
                  </a:schemeClr>
                </a:solidFill>
                <a:ea typeface="+mn-ea"/>
              </a:rPr>
              <a:t>eg</a:t>
            </a:r>
            <a:r>
              <a:rPr lang="en-US" sz="2000" dirty="0">
                <a:solidFill>
                  <a:schemeClr val="tx1">
                    <a:lumMod val="65000"/>
                    <a:lumOff val="35000"/>
                  </a:schemeClr>
                </a:solidFill>
                <a:ea typeface="+mn-ea"/>
              </a:rPr>
              <a:t> the stainless steel mixing bowl in earthquake Christchurch</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49624" y="524435"/>
            <a:ext cx="7086600" cy="731838"/>
          </a:xfrm>
        </p:spPr>
        <p:txBody>
          <a:bodyPr/>
          <a:lstStyle/>
          <a:p>
            <a:pPr eaLnBrk="1" fontAlgn="auto" hangingPunct="1">
              <a:spcAft>
                <a:spcPts val="0"/>
              </a:spcAft>
              <a:defRPr/>
            </a:pPr>
            <a:r>
              <a:rPr lang="en-US">
                <a:ea typeface="+mj-ea"/>
                <a:cs typeface="+mj-cs"/>
              </a:rPr>
              <a:t>Building resilience</a:t>
            </a:r>
          </a:p>
        </p:txBody>
      </p:sp>
      <p:sp>
        <p:nvSpPr>
          <p:cNvPr id="26627" name="Rectangle 3"/>
          <p:cNvSpPr>
            <a:spLocks noGrp="1" noChangeArrowheads="1"/>
          </p:cNvSpPr>
          <p:nvPr>
            <p:ph type="body" idx="1"/>
          </p:nvPr>
        </p:nvSpPr>
        <p:spPr>
          <a:xfrm>
            <a:off x="349624" y="1600200"/>
            <a:ext cx="7086600" cy="4525963"/>
          </a:xfrm>
        </p:spPr>
        <p:txBody>
          <a:bodyPr/>
          <a:lstStyle/>
          <a:p>
            <a:pPr eaLnBrk="1" fontAlgn="auto" hangingPunct="1">
              <a:lnSpc>
                <a:spcPct val="90000"/>
              </a:lnSpc>
              <a:spcAft>
                <a:spcPts val="0"/>
              </a:spcAft>
              <a:buFont typeface="Wingdings 2" pitchFamily="18" charset="2"/>
              <a:buChar char=""/>
              <a:defRPr/>
            </a:pPr>
            <a:r>
              <a:rPr lang="en-US">
                <a:solidFill>
                  <a:schemeClr val="tx1">
                    <a:lumMod val="65000"/>
                    <a:lumOff val="35000"/>
                  </a:schemeClr>
                </a:solidFill>
                <a:ea typeface="+mn-ea"/>
                <a:cs typeface="+mn-cs"/>
              </a:rPr>
              <a:t>Resilience also involves creating a supportive and comfortable environment for the person to access their old strengths</a:t>
            </a:r>
          </a:p>
          <a:p>
            <a:pPr lvl="1" eaLnBrk="1" fontAlgn="auto" hangingPunct="1">
              <a:lnSpc>
                <a:spcPct val="90000"/>
              </a:lnSpc>
              <a:spcAft>
                <a:spcPts val="0"/>
              </a:spcAft>
              <a:buClr>
                <a:schemeClr val="tx2">
                  <a:lumMod val="60000"/>
                  <a:lumOff val="40000"/>
                </a:schemeClr>
              </a:buClr>
              <a:buFont typeface="Wingdings 2" pitchFamily="18" charset="2"/>
              <a:buChar char=""/>
              <a:defRPr/>
            </a:pPr>
            <a:r>
              <a:rPr lang="en-US">
                <a:solidFill>
                  <a:schemeClr val="tx1">
                    <a:lumMod val="65000"/>
                    <a:lumOff val="35000"/>
                  </a:schemeClr>
                </a:solidFill>
                <a:ea typeface="+mn-ea"/>
              </a:rPr>
              <a:t>Alicia, newly in RH, poor sleep</a:t>
            </a:r>
          </a:p>
          <a:p>
            <a:pPr lvl="1" eaLnBrk="1" fontAlgn="auto" hangingPunct="1">
              <a:lnSpc>
                <a:spcPct val="90000"/>
              </a:lnSpc>
              <a:spcAft>
                <a:spcPts val="0"/>
              </a:spcAft>
              <a:buClr>
                <a:schemeClr val="tx2">
                  <a:lumMod val="60000"/>
                  <a:lumOff val="40000"/>
                </a:schemeClr>
              </a:buClr>
              <a:buFont typeface="Wingdings 2" pitchFamily="18" charset="2"/>
              <a:buChar char=""/>
              <a:defRPr/>
            </a:pPr>
            <a:r>
              <a:rPr lang="en-US">
                <a:solidFill>
                  <a:schemeClr val="tx1">
                    <a:lumMod val="65000"/>
                    <a:lumOff val="35000"/>
                  </a:schemeClr>
                </a:solidFill>
                <a:ea typeface="+mn-ea"/>
              </a:rPr>
              <a:t>Used to get up and make cuppa, listen to radio</a:t>
            </a:r>
          </a:p>
          <a:p>
            <a:pPr lvl="1" eaLnBrk="1" fontAlgn="auto" hangingPunct="1">
              <a:lnSpc>
                <a:spcPct val="90000"/>
              </a:lnSpc>
              <a:spcAft>
                <a:spcPts val="0"/>
              </a:spcAft>
              <a:buClr>
                <a:schemeClr val="tx2">
                  <a:lumMod val="60000"/>
                  <a:lumOff val="40000"/>
                </a:schemeClr>
              </a:buClr>
              <a:buFont typeface="Wingdings 2" pitchFamily="18" charset="2"/>
              <a:buChar char=""/>
              <a:defRPr/>
            </a:pPr>
            <a:r>
              <a:rPr lang="en-US">
                <a:solidFill>
                  <a:schemeClr val="tx1">
                    <a:lumMod val="65000"/>
                    <a:lumOff val="35000"/>
                  </a:schemeClr>
                </a:solidFill>
                <a:ea typeface="+mn-ea"/>
              </a:rPr>
              <a:t>No cups available in tea area at night, tea-making discouraged</a:t>
            </a:r>
          </a:p>
          <a:p>
            <a:pPr lvl="1" eaLnBrk="1" fontAlgn="auto" hangingPunct="1">
              <a:lnSpc>
                <a:spcPct val="90000"/>
              </a:lnSpc>
              <a:spcAft>
                <a:spcPts val="0"/>
              </a:spcAft>
              <a:buClr>
                <a:schemeClr val="tx2">
                  <a:lumMod val="60000"/>
                  <a:lumOff val="40000"/>
                </a:schemeClr>
              </a:buClr>
              <a:buFont typeface="Wingdings 2" pitchFamily="18" charset="2"/>
              <a:buChar char=""/>
              <a:defRPr/>
            </a:pPr>
            <a:r>
              <a:rPr lang="en-US">
                <a:solidFill>
                  <a:schemeClr val="tx1">
                    <a:lumMod val="65000"/>
                    <a:lumOff val="35000"/>
                  </a:schemeClr>
                </a:solidFill>
                <a:ea typeface="+mn-ea"/>
              </a:rPr>
              <a:t>Only small intervention needed – cups of her own, facilitation of RH staff</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349624" y="524435"/>
            <a:ext cx="7086600" cy="731838"/>
          </a:xfrm>
        </p:spPr>
        <p:txBody>
          <a:bodyPr/>
          <a:lstStyle/>
          <a:p>
            <a:pPr eaLnBrk="1" fontAlgn="auto" hangingPunct="1">
              <a:spcAft>
                <a:spcPts val="0"/>
              </a:spcAft>
              <a:defRPr/>
            </a:pPr>
            <a:r>
              <a:rPr lang="en-US">
                <a:ea typeface="+mj-ea"/>
                <a:cs typeface="+mj-cs"/>
              </a:rPr>
              <a:t>“Therapist wisdom” with Alicia</a:t>
            </a:r>
          </a:p>
        </p:txBody>
      </p:sp>
      <p:sp>
        <p:nvSpPr>
          <p:cNvPr id="28675" name="Rectangle 3"/>
          <p:cNvSpPr>
            <a:spLocks noGrp="1" noChangeArrowheads="1"/>
          </p:cNvSpPr>
          <p:nvPr>
            <p:ph type="body" idx="1"/>
          </p:nvPr>
        </p:nvSpPr>
        <p:spPr>
          <a:xfrm>
            <a:off x="349624" y="1600200"/>
            <a:ext cx="7086600" cy="4525963"/>
          </a:xfrm>
        </p:spPr>
        <p:txBody>
          <a:bodyPr>
            <a:normAutofit fontScale="85000" lnSpcReduction="20000"/>
          </a:bodyPr>
          <a:lstStyle/>
          <a:p>
            <a:pPr eaLnBrk="1" fontAlgn="auto" hangingPunct="1">
              <a:lnSpc>
                <a:spcPct val="90000"/>
              </a:lnSpc>
              <a:spcAft>
                <a:spcPts val="0"/>
              </a:spcAft>
              <a:buFont typeface="Wingdings 2" pitchFamily="18" charset="2"/>
              <a:buChar char=""/>
              <a:defRPr/>
            </a:pPr>
            <a:r>
              <a:rPr lang="en-US" sz="2400">
                <a:solidFill>
                  <a:schemeClr val="tx1">
                    <a:lumMod val="65000"/>
                    <a:lumOff val="35000"/>
                  </a:schemeClr>
                </a:solidFill>
                <a:ea typeface="+mn-ea"/>
                <a:cs typeface="+mn-cs"/>
              </a:rPr>
              <a:t>Listening to what she </a:t>
            </a:r>
            <a:r>
              <a:rPr lang="en-US" sz="2400" i="1">
                <a:solidFill>
                  <a:schemeClr val="tx1">
                    <a:lumMod val="65000"/>
                    <a:lumOff val="35000"/>
                  </a:schemeClr>
                </a:solidFill>
                <a:ea typeface="+mn-ea"/>
                <a:cs typeface="+mn-cs"/>
              </a:rPr>
              <a:t>actually wanted</a:t>
            </a:r>
          </a:p>
          <a:p>
            <a:pPr eaLnBrk="1" fontAlgn="auto" hangingPunct="1">
              <a:lnSpc>
                <a:spcPct val="90000"/>
              </a:lnSpc>
              <a:spcAft>
                <a:spcPts val="0"/>
              </a:spcAft>
              <a:buFont typeface="Wingdings 2" pitchFamily="18" charset="2"/>
              <a:buChar char=""/>
              <a:defRPr/>
            </a:pPr>
            <a:r>
              <a:rPr lang="en-US" sz="2400">
                <a:solidFill>
                  <a:schemeClr val="tx1">
                    <a:lumMod val="65000"/>
                    <a:lumOff val="35000"/>
                  </a:schemeClr>
                </a:solidFill>
                <a:ea typeface="+mn-ea"/>
                <a:cs typeface="+mn-cs"/>
              </a:rPr>
              <a:t>To be heard and understood, rather than to be jollied along</a:t>
            </a:r>
          </a:p>
          <a:p>
            <a:pPr eaLnBrk="1" fontAlgn="auto" hangingPunct="1">
              <a:lnSpc>
                <a:spcPct val="90000"/>
              </a:lnSpc>
              <a:spcAft>
                <a:spcPts val="0"/>
              </a:spcAft>
              <a:buFont typeface="Wingdings 2" pitchFamily="18" charset="2"/>
              <a:buChar char=""/>
              <a:defRPr/>
            </a:pPr>
            <a:r>
              <a:rPr lang="en-US" sz="2400">
                <a:solidFill>
                  <a:schemeClr val="tx1">
                    <a:lumMod val="65000"/>
                    <a:lumOff val="35000"/>
                  </a:schemeClr>
                </a:solidFill>
                <a:ea typeface="+mn-ea"/>
                <a:cs typeface="+mn-cs"/>
              </a:rPr>
              <a:t>Acknowledgement of grief and loss, both present and previous</a:t>
            </a:r>
          </a:p>
          <a:p>
            <a:pPr eaLnBrk="1" fontAlgn="auto" hangingPunct="1">
              <a:lnSpc>
                <a:spcPct val="90000"/>
              </a:lnSpc>
              <a:spcAft>
                <a:spcPts val="0"/>
              </a:spcAft>
              <a:buFont typeface="Wingdings 2" pitchFamily="18" charset="2"/>
              <a:buChar char=""/>
              <a:defRPr/>
            </a:pPr>
            <a:r>
              <a:rPr lang="en-US" sz="2400">
                <a:solidFill>
                  <a:schemeClr val="tx1">
                    <a:lumMod val="65000"/>
                    <a:lumOff val="35000"/>
                  </a:schemeClr>
                </a:solidFill>
                <a:ea typeface="+mn-ea"/>
                <a:cs typeface="+mn-cs"/>
              </a:rPr>
              <a:t>Links across generations and her role in this</a:t>
            </a:r>
          </a:p>
          <a:p>
            <a:pPr eaLnBrk="1" fontAlgn="auto" hangingPunct="1">
              <a:lnSpc>
                <a:spcPct val="90000"/>
              </a:lnSpc>
              <a:spcAft>
                <a:spcPts val="0"/>
              </a:spcAft>
              <a:buFont typeface="Wingdings 2" pitchFamily="18" charset="2"/>
              <a:buChar char=""/>
              <a:defRPr/>
            </a:pPr>
            <a:r>
              <a:rPr lang="en-US" sz="2400">
                <a:solidFill>
                  <a:schemeClr val="tx1">
                    <a:lumMod val="65000"/>
                    <a:lumOff val="35000"/>
                  </a:schemeClr>
                </a:solidFill>
                <a:ea typeface="+mn-ea"/>
                <a:cs typeface="+mn-cs"/>
              </a:rPr>
              <a:t>Simple anxiety management strategies (had been given oxygen machine)</a:t>
            </a:r>
          </a:p>
          <a:p>
            <a:pPr eaLnBrk="1" fontAlgn="auto" hangingPunct="1">
              <a:lnSpc>
                <a:spcPct val="90000"/>
              </a:lnSpc>
              <a:spcAft>
                <a:spcPts val="0"/>
              </a:spcAft>
              <a:buFont typeface="Wingdings 2" pitchFamily="18" charset="2"/>
              <a:buChar char=""/>
              <a:defRPr/>
            </a:pPr>
            <a:r>
              <a:rPr lang="en-US" sz="2400">
                <a:solidFill>
                  <a:schemeClr val="tx1">
                    <a:lumMod val="65000"/>
                    <a:lumOff val="35000"/>
                  </a:schemeClr>
                </a:solidFill>
                <a:ea typeface="+mn-ea"/>
                <a:cs typeface="+mn-cs"/>
              </a:rPr>
              <a:t>Liaison between Alicia, RH staff and family</a:t>
            </a:r>
          </a:p>
          <a:p>
            <a:pPr eaLnBrk="1" fontAlgn="auto" hangingPunct="1">
              <a:lnSpc>
                <a:spcPct val="90000"/>
              </a:lnSpc>
              <a:spcAft>
                <a:spcPts val="0"/>
              </a:spcAft>
              <a:buFontTx/>
              <a:buNone/>
              <a:defRPr/>
            </a:pPr>
            <a:r>
              <a:rPr lang="en-US" sz="2800">
                <a:solidFill>
                  <a:schemeClr val="tx1">
                    <a:lumMod val="65000"/>
                    <a:lumOff val="35000"/>
                  </a:schemeClr>
                </a:solidFill>
                <a:ea typeface="+mn-ea"/>
                <a:cs typeface="+mn-cs"/>
              </a:rPr>
              <a:t>Often a very brief intervention can achieve a lot – as with Alicia</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49624" y="524435"/>
            <a:ext cx="7086600" cy="731838"/>
          </a:xfrm>
        </p:spPr>
        <p:txBody>
          <a:bodyPr/>
          <a:lstStyle/>
          <a:p>
            <a:pPr eaLnBrk="1" fontAlgn="auto" hangingPunct="1">
              <a:spcAft>
                <a:spcPts val="0"/>
              </a:spcAft>
              <a:defRPr/>
            </a:pPr>
            <a:r>
              <a:rPr lang="en-US">
                <a:ea typeface="+mj-ea"/>
                <a:cs typeface="+mj-cs"/>
              </a:rPr>
              <a:t>Hindsight</a:t>
            </a:r>
          </a:p>
        </p:txBody>
      </p:sp>
      <p:sp>
        <p:nvSpPr>
          <p:cNvPr id="29699" name="Rectangle 3"/>
          <p:cNvSpPr>
            <a:spLocks noGrp="1" noChangeArrowheads="1"/>
          </p:cNvSpPr>
          <p:nvPr>
            <p:ph type="body" idx="1"/>
          </p:nvPr>
        </p:nvSpPr>
        <p:spPr>
          <a:xfrm>
            <a:off x="349624" y="1600200"/>
            <a:ext cx="7086600" cy="4525963"/>
          </a:xfrm>
        </p:spPr>
        <p:txBody>
          <a:bodyPr/>
          <a:lstStyle/>
          <a:p>
            <a:pPr eaLnBrk="1" fontAlgn="auto" hangingPunct="1">
              <a:lnSpc>
                <a:spcPct val="90000"/>
              </a:lnSpc>
              <a:spcAft>
                <a:spcPts val="0"/>
              </a:spcAft>
              <a:buFont typeface="Wingdings 2" pitchFamily="18" charset="2"/>
              <a:buChar char=""/>
              <a:defRPr/>
            </a:pPr>
            <a:r>
              <a:rPr lang="en-US" sz="2800">
                <a:solidFill>
                  <a:schemeClr val="tx1">
                    <a:lumMod val="65000"/>
                    <a:lumOff val="35000"/>
                  </a:schemeClr>
                </a:solidFill>
                <a:ea typeface="+mn-ea"/>
                <a:cs typeface="+mn-cs"/>
              </a:rPr>
              <a:t>The benefit of hindsight</a:t>
            </a:r>
          </a:p>
          <a:p>
            <a:pPr eaLnBrk="1" fontAlgn="auto" hangingPunct="1">
              <a:lnSpc>
                <a:spcPct val="90000"/>
              </a:lnSpc>
              <a:spcAft>
                <a:spcPts val="0"/>
              </a:spcAft>
              <a:buFont typeface="Wingdings 2" pitchFamily="18" charset="2"/>
              <a:buChar char=""/>
              <a:defRPr/>
            </a:pPr>
            <a:r>
              <a:rPr lang="en-US" sz="2800">
                <a:solidFill>
                  <a:schemeClr val="tx1">
                    <a:lumMod val="65000"/>
                    <a:lumOff val="35000"/>
                  </a:schemeClr>
                </a:solidFill>
                <a:ea typeface="+mn-ea"/>
                <a:cs typeface="+mn-cs"/>
              </a:rPr>
              <a:t>The wisdom of hindsight</a:t>
            </a:r>
          </a:p>
          <a:p>
            <a:pPr lvl="1" eaLnBrk="1" fontAlgn="auto" hangingPunct="1">
              <a:lnSpc>
                <a:spcPct val="90000"/>
              </a:lnSpc>
              <a:spcAft>
                <a:spcPts val="0"/>
              </a:spcAft>
              <a:buClr>
                <a:schemeClr val="tx2">
                  <a:lumMod val="60000"/>
                  <a:lumOff val="40000"/>
                </a:schemeClr>
              </a:buClr>
              <a:buFont typeface="Wingdings 2" pitchFamily="18" charset="2"/>
              <a:buChar char=""/>
              <a:defRPr/>
            </a:pPr>
            <a:r>
              <a:rPr lang="en-US">
                <a:solidFill>
                  <a:schemeClr val="tx1">
                    <a:lumMod val="65000"/>
                    <a:lumOff val="35000"/>
                  </a:schemeClr>
                </a:solidFill>
                <a:ea typeface="+mn-ea"/>
              </a:rPr>
              <a:t>But is hindsight really wise?</a:t>
            </a:r>
          </a:p>
          <a:p>
            <a:pPr lvl="1" eaLnBrk="1" fontAlgn="auto" hangingPunct="1">
              <a:lnSpc>
                <a:spcPct val="90000"/>
              </a:lnSpc>
              <a:spcAft>
                <a:spcPts val="0"/>
              </a:spcAft>
              <a:buClr>
                <a:schemeClr val="tx2">
                  <a:lumMod val="60000"/>
                  <a:lumOff val="40000"/>
                </a:schemeClr>
              </a:buClr>
              <a:buFont typeface="Wingdings 2" pitchFamily="18" charset="2"/>
              <a:buChar char=""/>
              <a:defRPr/>
            </a:pPr>
            <a:r>
              <a:rPr lang="en-US">
                <a:solidFill>
                  <a:schemeClr val="tx1">
                    <a:lumMod val="65000"/>
                    <a:lumOff val="35000"/>
                  </a:schemeClr>
                </a:solidFill>
                <a:ea typeface="+mn-ea"/>
              </a:rPr>
              <a:t>“if I had done X instead of Y, all would have been different/better” – but would it? Maybe X would have led to a different but </a:t>
            </a:r>
            <a:r>
              <a:rPr lang="en-US" i="1">
                <a:solidFill>
                  <a:schemeClr val="tx1">
                    <a:lumMod val="65000"/>
                    <a:lumOff val="35000"/>
                  </a:schemeClr>
                </a:solidFill>
                <a:ea typeface="+mn-ea"/>
              </a:rPr>
              <a:t>worse</a:t>
            </a:r>
            <a:r>
              <a:rPr lang="en-US">
                <a:solidFill>
                  <a:schemeClr val="tx1">
                    <a:lumMod val="65000"/>
                    <a:lumOff val="35000"/>
                  </a:schemeClr>
                </a:solidFill>
                <a:ea typeface="+mn-ea"/>
              </a:rPr>
              <a:t> path (hindsight as a fallacy)</a:t>
            </a:r>
          </a:p>
          <a:p>
            <a:pPr lvl="1" eaLnBrk="1" fontAlgn="auto" hangingPunct="1">
              <a:lnSpc>
                <a:spcPct val="90000"/>
              </a:lnSpc>
              <a:spcAft>
                <a:spcPts val="0"/>
              </a:spcAft>
              <a:buClr>
                <a:schemeClr val="tx2">
                  <a:lumMod val="60000"/>
                  <a:lumOff val="40000"/>
                </a:schemeClr>
              </a:buClr>
              <a:buFont typeface="Wingdings 2" pitchFamily="18" charset="2"/>
              <a:buChar char=""/>
              <a:defRPr/>
            </a:pPr>
            <a:r>
              <a:rPr lang="en-US">
                <a:solidFill>
                  <a:schemeClr val="tx1">
                    <a:lumMod val="65000"/>
                    <a:lumOff val="35000"/>
                  </a:schemeClr>
                </a:solidFill>
                <a:ea typeface="+mn-ea"/>
              </a:rPr>
              <a:t>we yearn to excise one undesirable element but retain all the related valued elements -ie the friends, experiences, children that were part of a difficult marriage  (hindsight as a selective tool)</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349624" y="524435"/>
            <a:ext cx="7086600" cy="731838"/>
          </a:xfrm>
        </p:spPr>
        <p:txBody>
          <a:bodyPr/>
          <a:lstStyle/>
          <a:p>
            <a:pPr eaLnBrk="1" fontAlgn="auto" hangingPunct="1">
              <a:spcAft>
                <a:spcPts val="0"/>
              </a:spcAft>
              <a:defRPr/>
            </a:pPr>
            <a:r>
              <a:rPr lang="en-US">
                <a:ea typeface="+mj-ea"/>
                <a:cs typeface="+mj-cs"/>
              </a:rPr>
              <a:t>Hindsight as a learning tool</a:t>
            </a:r>
          </a:p>
        </p:txBody>
      </p:sp>
      <p:sp>
        <p:nvSpPr>
          <p:cNvPr id="32771" name="Rectangle 3"/>
          <p:cNvSpPr>
            <a:spLocks noGrp="1" noChangeArrowheads="1"/>
          </p:cNvSpPr>
          <p:nvPr>
            <p:ph type="body" idx="1"/>
          </p:nvPr>
        </p:nvSpPr>
        <p:spPr>
          <a:xfrm>
            <a:off x="349624" y="1600200"/>
            <a:ext cx="7086600" cy="4525963"/>
          </a:xfrm>
        </p:spPr>
        <p:txBody>
          <a:bodyPr>
            <a:normAutofit lnSpcReduction="10000"/>
          </a:bodyPr>
          <a:lstStyle/>
          <a:p>
            <a:pPr eaLnBrk="1" fontAlgn="auto" hangingPunct="1">
              <a:spcAft>
                <a:spcPts val="0"/>
              </a:spcAft>
              <a:buFont typeface="Wingdings 2" pitchFamily="18" charset="2"/>
              <a:buChar char=""/>
              <a:defRPr/>
            </a:pPr>
            <a:r>
              <a:rPr lang="en-US" sz="2800">
                <a:solidFill>
                  <a:schemeClr val="tx1">
                    <a:lumMod val="65000"/>
                    <a:lumOff val="35000"/>
                  </a:schemeClr>
                </a:solidFill>
                <a:ea typeface="+mn-ea"/>
                <a:cs typeface="+mn-cs"/>
              </a:rPr>
              <a:t>Hindsight as a fallacy – </a:t>
            </a:r>
          </a:p>
          <a:p>
            <a:pPr lvl="1" eaLnBrk="1" fontAlgn="auto" hangingPunct="1">
              <a:spcAft>
                <a:spcPts val="0"/>
              </a:spcAft>
              <a:buClr>
                <a:schemeClr val="tx2">
                  <a:lumMod val="60000"/>
                  <a:lumOff val="40000"/>
                </a:schemeClr>
              </a:buClr>
              <a:buFont typeface="Wingdings 2" pitchFamily="18" charset="2"/>
              <a:buChar char=""/>
              <a:defRPr/>
            </a:pPr>
            <a:r>
              <a:rPr lang="en-US">
                <a:solidFill>
                  <a:schemeClr val="tx1">
                    <a:lumMod val="65000"/>
                    <a:lumOff val="35000"/>
                  </a:schemeClr>
                </a:solidFill>
                <a:ea typeface="+mn-ea"/>
              </a:rPr>
              <a:t>Looking back on regrets, if onlys, what ifs (rumination)</a:t>
            </a:r>
          </a:p>
          <a:p>
            <a:pPr eaLnBrk="1" fontAlgn="auto" hangingPunct="1">
              <a:spcAft>
                <a:spcPts val="0"/>
              </a:spcAft>
              <a:buFont typeface="Wingdings 2" pitchFamily="18" charset="2"/>
              <a:buChar char=""/>
              <a:defRPr/>
            </a:pPr>
            <a:r>
              <a:rPr lang="en-US" sz="2800">
                <a:solidFill>
                  <a:schemeClr val="tx1">
                    <a:lumMod val="65000"/>
                    <a:lumOff val="35000"/>
                  </a:schemeClr>
                </a:solidFill>
                <a:ea typeface="+mn-ea"/>
                <a:cs typeface="+mn-cs"/>
              </a:rPr>
              <a:t>Hindsight as a learning tool</a:t>
            </a:r>
          </a:p>
          <a:p>
            <a:pPr lvl="1" eaLnBrk="1" fontAlgn="auto" hangingPunct="1">
              <a:spcAft>
                <a:spcPts val="0"/>
              </a:spcAft>
              <a:buClr>
                <a:schemeClr val="tx2">
                  <a:lumMod val="60000"/>
                  <a:lumOff val="40000"/>
                </a:schemeClr>
              </a:buClr>
              <a:buFont typeface="Wingdings 2" pitchFamily="18" charset="2"/>
              <a:buChar char=""/>
              <a:defRPr/>
            </a:pPr>
            <a:r>
              <a:rPr lang="en-US">
                <a:solidFill>
                  <a:schemeClr val="tx1">
                    <a:lumMod val="65000"/>
                    <a:lumOff val="35000"/>
                  </a:schemeClr>
                </a:solidFill>
                <a:ea typeface="+mn-ea"/>
              </a:rPr>
              <a:t>Reminiscence</a:t>
            </a:r>
          </a:p>
          <a:p>
            <a:pPr lvl="1" eaLnBrk="1" fontAlgn="auto" hangingPunct="1">
              <a:spcAft>
                <a:spcPts val="0"/>
              </a:spcAft>
              <a:buClr>
                <a:schemeClr val="tx2">
                  <a:lumMod val="60000"/>
                  <a:lumOff val="40000"/>
                </a:schemeClr>
              </a:buClr>
              <a:buFont typeface="Wingdings 2" pitchFamily="18" charset="2"/>
              <a:buChar char=""/>
              <a:defRPr/>
            </a:pPr>
            <a:r>
              <a:rPr lang="en-US">
                <a:solidFill>
                  <a:schemeClr val="tx1">
                    <a:lumMod val="65000"/>
                    <a:lumOff val="35000"/>
                  </a:schemeClr>
                </a:solidFill>
                <a:ea typeface="+mn-ea"/>
              </a:rPr>
              <a:t>Reflection</a:t>
            </a:r>
          </a:p>
          <a:p>
            <a:pPr eaLnBrk="1" fontAlgn="auto" hangingPunct="1">
              <a:spcAft>
                <a:spcPts val="0"/>
              </a:spcAft>
              <a:buFont typeface="Wingdings 2" pitchFamily="18" charset="2"/>
              <a:buChar char=""/>
              <a:defRPr/>
            </a:pPr>
            <a:r>
              <a:rPr lang="en-US" sz="2800">
                <a:solidFill>
                  <a:schemeClr val="tx1">
                    <a:lumMod val="65000"/>
                    <a:lumOff val="35000"/>
                  </a:schemeClr>
                </a:solidFill>
                <a:ea typeface="+mn-ea"/>
                <a:cs typeface="+mn-cs"/>
              </a:rPr>
              <a:t> Dealing with the present</a:t>
            </a:r>
          </a:p>
          <a:p>
            <a:pPr lvl="1" eaLnBrk="1" fontAlgn="auto" hangingPunct="1">
              <a:spcAft>
                <a:spcPts val="0"/>
              </a:spcAft>
              <a:buClr>
                <a:schemeClr val="tx2">
                  <a:lumMod val="60000"/>
                  <a:lumOff val="40000"/>
                </a:schemeClr>
              </a:buClr>
              <a:buFont typeface="Wingdings 2" pitchFamily="18" charset="2"/>
              <a:buChar char=""/>
              <a:defRPr/>
            </a:pPr>
            <a:r>
              <a:rPr lang="en-US">
                <a:solidFill>
                  <a:schemeClr val="tx1">
                    <a:lumMod val="65000"/>
                    <a:lumOff val="35000"/>
                  </a:schemeClr>
                </a:solidFill>
                <a:ea typeface="+mn-ea"/>
              </a:rPr>
              <a:t>“Why” as a futile and unhelpful question</a:t>
            </a:r>
          </a:p>
          <a:p>
            <a:pPr lvl="1" eaLnBrk="1" fontAlgn="auto" hangingPunct="1">
              <a:spcAft>
                <a:spcPts val="0"/>
              </a:spcAft>
              <a:buClr>
                <a:schemeClr val="tx2">
                  <a:lumMod val="60000"/>
                  <a:lumOff val="40000"/>
                </a:schemeClr>
              </a:buClr>
              <a:buFont typeface="Wingdings 2" pitchFamily="18" charset="2"/>
              <a:buChar char=""/>
              <a:defRPr/>
            </a:pPr>
            <a:r>
              <a:rPr lang="en-US">
                <a:solidFill>
                  <a:schemeClr val="tx1">
                    <a:lumMod val="65000"/>
                    <a:lumOff val="35000"/>
                  </a:schemeClr>
                </a:solidFill>
                <a:ea typeface="+mn-ea"/>
              </a:rPr>
              <a:t>“How” and “what” as more constructive  </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349624" y="524435"/>
            <a:ext cx="7086600" cy="731838"/>
          </a:xfrm>
        </p:spPr>
        <p:txBody>
          <a:bodyPr/>
          <a:lstStyle/>
          <a:p>
            <a:pPr eaLnBrk="1" fontAlgn="auto" hangingPunct="1">
              <a:spcAft>
                <a:spcPts val="0"/>
              </a:spcAft>
              <a:defRPr/>
            </a:pPr>
            <a:r>
              <a:rPr lang="en-US">
                <a:ea typeface="+mj-ea"/>
                <a:cs typeface="+mj-cs"/>
              </a:rPr>
              <a:t>Applying therapy wisely with older adults</a:t>
            </a:r>
          </a:p>
        </p:txBody>
      </p:sp>
      <p:sp>
        <p:nvSpPr>
          <p:cNvPr id="30723" name="Rectangle 3"/>
          <p:cNvSpPr>
            <a:spLocks noGrp="1" noChangeArrowheads="1"/>
          </p:cNvSpPr>
          <p:nvPr>
            <p:ph type="body" idx="1"/>
          </p:nvPr>
        </p:nvSpPr>
        <p:spPr>
          <a:xfrm>
            <a:off x="349624" y="1600200"/>
            <a:ext cx="7086600" cy="4525963"/>
          </a:xfrm>
        </p:spPr>
        <p:txBody>
          <a:bodyPr>
            <a:normAutofit fontScale="92500" lnSpcReduction="10000"/>
          </a:bodyPr>
          <a:lstStyle/>
          <a:p>
            <a:pPr eaLnBrk="1" fontAlgn="auto" hangingPunct="1">
              <a:lnSpc>
                <a:spcPct val="90000"/>
              </a:lnSpc>
              <a:spcAft>
                <a:spcPts val="0"/>
              </a:spcAft>
              <a:buFont typeface="Wingdings 2" pitchFamily="18" charset="2"/>
              <a:buChar char=""/>
              <a:defRPr/>
            </a:pPr>
            <a:r>
              <a:rPr lang="en-US" sz="2200">
                <a:solidFill>
                  <a:schemeClr val="tx1">
                    <a:lumMod val="65000"/>
                    <a:lumOff val="35000"/>
                  </a:schemeClr>
                </a:solidFill>
                <a:ea typeface="+mn-ea"/>
                <a:cs typeface="+mn-cs"/>
              </a:rPr>
              <a:t>What I have learned from my clients</a:t>
            </a:r>
          </a:p>
          <a:p>
            <a:pPr eaLnBrk="1" fontAlgn="auto" hangingPunct="1">
              <a:lnSpc>
                <a:spcPct val="90000"/>
              </a:lnSpc>
              <a:spcAft>
                <a:spcPts val="0"/>
              </a:spcAft>
              <a:buFont typeface="Wingdings 2" pitchFamily="18" charset="2"/>
              <a:buChar char=""/>
              <a:defRPr/>
            </a:pPr>
            <a:r>
              <a:rPr lang="en-US" sz="2200">
                <a:solidFill>
                  <a:schemeClr val="tx1">
                    <a:lumMod val="65000"/>
                    <a:lumOff val="35000"/>
                  </a:schemeClr>
                </a:solidFill>
                <a:ea typeface="+mn-ea"/>
                <a:cs typeface="+mn-cs"/>
              </a:rPr>
              <a:t>“You’re a very nice girl, Stephanie, and I know you’re doing your best, BUT…</a:t>
            </a:r>
          </a:p>
          <a:p>
            <a:pPr lvl="1" eaLnBrk="1" fontAlgn="auto" hangingPunct="1">
              <a:lnSpc>
                <a:spcPct val="90000"/>
              </a:lnSpc>
              <a:spcAft>
                <a:spcPts val="0"/>
              </a:spcAft>
              <a:buClr>
                <a:schemeClr val="tx2">
                  <a:lumMod val="60000"/>
                  <a:lumOff val="40000"/>
                </a:schemeClr>
              </a:buClr>
              <a:buFont typeface="Wingdings 2" pitchFamily="18" charset="2"/>
              <a:buChar char=""/>
              <a:defRPr/>
            </a:pPr>
            <a:r>
              <a:rPr lang="en-US" sz="2200">
                <a:solidFill>
                  <a:schemeClr val="tx1">
                    <a:lumMod val="65000"/>
                    <a:lumOff val="35000"/>
                  </a:schemeClr>
                </a:solidFill>
                <a:ea typeface="+mn-ea"/>
              </a:rPr>
              <a:t>(lesson) don’t be a slave to theory and technique</a:t>
            </a:r>
          </a:p>
          <a:p>
            <a:pPr eaLnBrk="1" fontAlgn="auto" hangingPunct="1">
              <a:lnSpc>
                <a:spcPct val="90000"/>
              </a:lnSpc>
              <a:spcAft>
                <a:spcPts val="0"/>
              </a:spcAft>
              <a:buFont typeface="Wingdings 2" pitchFamily="18" charset="2"/>
              <a:buChar char=""/>
              <a:defRPr/>
            </a:pPr>
            <a:r>
              <a:rPr lang="en-US" sz="2200">
                <a:solidFill>
                  <a:schemeClr val="tx1">
                    <a:lumMod val="65000"/>
                    <a:lumOff val="35000"/>
                  </a:schemeClr>
                </a:solidFill>
                <a:ea typeface="+mn-ea"/>
                <a:cs typeface="+mn-cs"/>
              </a:rPr>
              <a:t>“I’ve been thinking about what you said last week..”</a:t>
            </a:r>
          </a:p>
          <a:p>
            <a:pPr lvl="1" eaLnBrk="1" fontAlgn="auto" hangingPunct="1">
              <a:lnSpc>
                <a:spcPct val="90000"/>
              </a:lnSpc>
              <a:spcAft>
                <a:spcPts val="0"/>
              </a:spcAft>
              <a:buClr>
                <a:schemeClr val="tx2">
                  <a:lumMod val="60000"/>
                  <a:lumOff val="40000"/>
                </a:schemeClr>
              </a:buClr>
              <a:buFont typeface="Wingdings 2" pitchFamily="18" charset="2"/>
              <a:buChar char=""/>
              <a:defRPr/>
            </a:pPr>
            <a:r>
              <a:rPr lang="en-US" sz="2200">
                <a:solidFill>
                  <a:schemeClr val="tx1">
                    <a:lumMod val="65000"/>
                    <a:lumOff val="35000"/>
                  </a:schemeClr>
                </a:solidFill>
                <a:ea typeface="+mn-ea"/>
              </a:rPr>
              <a:t>(lesson) don’t interpret non-response as no-comprehension – allow time for the client to reflect</a:t>
            </a:r>
          </a:p>
          <a:p>
            <a:pPr eaLnBrk="1" fontAlgn="auto" hangingPunct="1">
              <a:lnSpc>
                <a:spcPct val="90000"/>
              </a:lnSpc>
              <a:spcAft>
                <a:spcPts val="0"/>
              </a:spcAft>
              <a:buFont typeface="Wingdings 2" pitchFamily="18" charset="2"/>
              <a:buChar char=""/>
              <a:defRPr/>
            </a:pPr>
            <a:r>
              <a:rPr lang="en-US" sz="2200">
                <a:solidFill>
                  <a:schemeClr val="tx1">
                    <a:lumMod val="65000"/>
                    <a:lumOff val="35000"/>
                  </a:schemeClr>
                </a:solidFill>
                <a:ea typeface="+mn-ea"/>
                <a:cs typeface="+mn-cs"/>
              </a:rPr>
              <a:t>“That tummy stuff – it was stress, wasn’t it”</a:t>
            </a:r>
          </a:p>
          <a:p>
            <a:pPr lvl="1" eaLnBrk="1" fontAlgn="auto" hangingPunct="1">
              <a:lnSpc>
                <a:spcPct val="90000"/>
              </a:lnSpc>
              <a:spcAft>
                <a:spcPts val="0"/>
              </a:spcAft>
              <a:buClr>
                <a:schemeClr val="tx2">
                  <a:lumMod val="60000"/>
                  <a:lumOff val="40000"/>
                </a:schemeClr>
              </a:buClr>
              <a:buFont typeface="Wingdings 2" pitchFamily="18" charset="2"/>
              <a:buChar char=""/>
              <a:defRPr/>
            </a:pPr>
            <a:r>
              <a:rPr lang="en-US" sz="2200">
                <a:solidFill>
                  <a:schemeClr val="tx1">
                    <a:lumMod val="65000"/>
                    <a:lumOff val="35000"/>
                  </a:schemeClr>
                </a:solidFill>
                <a:ea typeface="+mn-ea"/>
              </a:rPr>
              <a:t>(lesson) simple concepts may need to be repeated and reinforced many times for them to become internalised by the client – so don’t give up.  If your formulation is accurate, then stick with it</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49624" y="524435"/>
            <a:ext cx="7086600" cy="731838"/>
          </a:xfrm>
        </p:spPr>
        <p:txBody>
          <a:bodyPr/>
          <a:lstStyle/>
          <a:p>
            <a:pPr eaLnBrk="1" fontAlgn="auto" hangingPunct="1">
              <a:spcAft>
                <a:spcPts val="0"/>
              </a:spcAft>
              <a:defRPr/>
            </a:pPr>
            <a:r>
              <a:rPr lang="en-US">
                <a:ea typeface="+mj-ea"/>
                <a:cs typeface="+mj-cs"/>
              </a:rPr>
              <a:t>The pragmatics of therapy in later life</a:t>
            </a:r>
          </a:p>
        </p:txBody>
      </p:sp>
      <p:sp>
        <p:nvSpPr>
          <p:cNvPr id="31747" name="Rectangle 3"/>
          <p:cNvSpPr>
            <a:spLocks noGrp="1" noChangeArrowheads="1"/>
          </p:cNvSpPr>
          <p:nvPr>
            <p:ph type="body" idx="1"/>
          </p:nvPr>
        </p:nvSpPr>
        <p:spPr>
          <a:xfrm>
            <a:off x="349624" y="1600200"/>
            <a:ext cx="7086600" cy="4525963"/>
          </a:xfrm>
        </p:spPr>
        <p:txBody>
          <a:bodyPr>
            <a:normAutofit lnSpcReduction="10000"/>
          </a:bodyPr>
          <a:lstStyle/>
          <a:p>
            <a:pPr eaLnBrk="1" fontAlgn="auto" hangingPunct="1">
              <a:lnSpc>
                <a:spcPct val="90000"/>
              </a:lnSpc>
              <a:spcAft>
                <a:spcPts val="0"/>
              </a:spcAft>
              <a:buFont typeface="Wingdings 2" pitchFamily="18" charset="2"/>
              <a:buChar char=""/>
              <a:defRPr/>
            </a:pPr>
            <a:r>
              <a:rPr lang="en-US" sz="2200">
                <a:solidFill>
                  <a:schemeClr val="tx1">
                    <a:lumMod val="65000"/>
                    <a:lumOff val="35000"/>
                  </a:schemeClr>
                </a:solidFill>
                <a:ea typeface="+mn-ea"/>
                <a:cs typeface="+mn-cs"/>
              </a:rPr>
              <a:t>“I have a huge history of mental health issues dating back to young adulthood..”</a:t>
            </a:r>
          </a:p>
          <a:p>
            <a:pPr lvl="1" eaLnBrk="1" fontAlgn="auto" hangingPunct="1">
              <a:lnSpc>
                <a:spcPct val="90000"/>
              </a:lnSpc>
              <a:spcAft>
                <a:spcPts val="0"/>
              </a:spcAft>
              <a:buClr>
                <a:schemeClr val="tx2">
                  <a:lumMod val="60000"/>
                  <a:lumOff val="40000"/>
                </a:schemeClr>
              </a:buClr>
              <a:buFont typeface="Wingdings 2" pitchFamily="18" charset="2"/>
              <a:buChar char=""/>
              <a:defRPr/>
            </a:pPr>
            <a:r>
              <a:rPr lang="en-US" sz="2200">
                <a:solidFill>
                  <a:schemeClr val="tx1">
                    <a:lumMod val="65000"/>
                    <a:lumOff val="35000"/>
                  </a:schemeClr>
                </a:solidFill>
                <a:ea typeface="+mn-ea"/>
              </a:rPr>
              <a:t>(lesson) this may or may not need to be addressed.  What is going on in the present and how can it be helpfully approached?</a:t>
            </a:r>
          </a:p>
          <a:p>
            <a:pPr eaLnBrk="1" fontAlgn="auto" hangingPunct="1">
              <a:lnSpc>
                <a:spcPct val="90000"/>
              </a:lnSpc>
              <a:spcAft>
                <a:spcPts val="0"/>
              </a:spcAft>
              <a:buFont typeface="Wingdings 2" pitchFamily="18" charset="2"/>
              <a:buChar char=""/>
              <a:defRPr/>
            </a:pPr>
            <a:r>
              <a:rPr lang="en-US" sz="2200">
                <a:solidFill>
                  <a:schemeClr val="tx1">
                    <a:lumMod val="65000"/>
                    <a:lumOff val="35000"/>
                  </a:schemeClr>
                </a:solidFill>
                <a:ea typeface="+mn-ea"/>
                <a:cs typeface="+mn-cs"/>
              </a:rPr>
              <a:t>The pragmatics of later life –</a:t>
            </a:r>
          </a:p>
          <a:p>
            <a:pPr lvl="1" eaLnBrk="1" fontAlgn="auto" hangingPunct="1">
              <a:lnSpc>
                <a:spcPct val="90000"/>
              </a:lnSpc>
              <a:spcAft>
                <a:spcPts val="0"/>
              </a:spcAft>
              <a:buClr>
                <a:schemeClr val="tx2">
                  <a:lumMod val="60000"/>
                  <a:lumOff val="40000"/>
                </a:schemeClr>
              </a:buClr>
              <a:buFont typeface="Wingdings 2" pitchFamily="18" charset="2"/>
              <a:buChar char=""/>
              <a:defRPr/>
            </a:pPr>
            <a:r>
              <a:rPr lang="en-US" sz="2200">
                <a:solidFill>
                  <a:schemeClr val="tx1">
                    <a:lumMod val="65000"/>
                    <a:lumOff val="35000"/>
                  </a:schemeClr>
                </a:solidFill>
                <a:ea typeface="+mn-ea"/>
              </a:rPr>
              <a:t> is this worth addressing?</a:t>
            </a:r>
          </a:p>
          <a:p>
            <a:pPr lvl="1" eaLnBrk="1" fontAlgn="auto" hangingPunct="1">
              <a:lnSpc>
                <a:spcPct val="90000"/>
              </a:lnSpc>
              <a:spcAft>
                <a:spcPts val="0"/>
              </a:spcAft>
              <a:buClr>
                <a:schemeClr val="tx2">
                  <a:lumMod val="60000"/>
                  <a:lumOff val="40000"/>
                </a:schemeClr>
              </a:buClr>
              <a:buFont typeface="Wingdings 2" pitchFamily="18" charset="2"/>
              <a:buChar char=""/>
              <a:defRPr/>
            </a:pPr>
            <a:r>
              <a:rPr lang="en-US" sz="2200">
                <a:solidFill>
                  <a:schemeClr val="tx1">
                    <a:lumMod val="65000"/>
                    <a:lumOff val="35000"/>
                  </a:schemeClr>
                </a:solidFill>
                <a:ea typeface="+mn-ea"/>
              </a:rPr>
              <a:t>What is the simplest way of achieving a result (usually dealing with the here and now)</a:t>
            </a:r>
          </a:p>
          <a:p>
            <a:pPr eaLnBrk="1" fontAlgn="auto" hangingPunct="1">
              <a:lnSpc>
                <a:spcPct val="90000"/>
              </a:lnSpc>
              <a:spcAft>
                <a:spcPts val="0"/>
              </a:spcAft>
              <a:buFont typeface="Wingdings 2" pitchFamily="18" charset="2"/>
              <a:buChar char=""/>
              <a:defRPr/>
            </a:pPr>
            <a:r>
              <a:rPr lang="en-US" sz="2200">
                <a:solidFill>
                  <a:schemeClr val="tx1">
                    <a:lumMod val="65000"/>
                    <a:lumOff val="35000"/>
                  </a:schemeClr>
                </a:solidFill>
                <a:ea typeface="+mn-ea"/>
                <a:cs typeface="+mn-cs"/>
              </a:rPr>
              <a:t>Turning problem longevity to advantage</a:t>
            </a:r>
          </a:p>
          <a:p>
            <a:pPr lvl="1" eaLnBrk="1" fontAlgn="auto" hangingPunct="1">
              <a:lnSpc>
                <a:spcPct val="90000"/>
              </a:lnSpc>
              <a:spcAft>
                <a:spcPts val="0"/>
              </a:spcAft>
              <a:buClr>
                <a:schemeClr val="tx2">
                  <a:lumMod val="60000"/>
                  <a:lumOff val="40000"/>
                </a:schemeClr>
              </a:buClr>
              <a:buFont typeface="Wingdings 2" pitchFamily="18" charset="2"/>
              <a:buChar char=""/>
              <a:defRPr/>
            </a:pPr>
            <a:r>
              <a:rPr lang="en-US" sz="2200">
                <a:solidFill>
                  <a:schemeClr val="tx1">
                    <a:lumMod val="65000"/>
                    <a:lumOff val="35000"/>
                  </a:schemeClr>
                </a:solidFill>
                <a:ea typeface="+mn-ea"/>
              </a:rPr>
              <a:t>“you have survived a life-time of this – what have you learned that we can use now?”</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624" y="524435"/>
            <a:ext cx="7086600" cy="731838"/>
          </a:xfrm>
        </p:spPr>
        <p:txBody>
          <a:bodyPr/>
          <a:lstStyle/>
          <a:p>
            <a:pPr eaLnBrk="1" fontAlgn="auto" hangingPunct="1">
              <a:spcAft>
                <a:spcPts val="0"/>
              </a:spcAft>
              <a:defRPr/>
            </a:pPr>
            <a:r>
              <a:rPr lang="en-US" dirty="0" smtClean="0">
                <a:ea typeface="+mj-ea"/>
                <a:cs typeface="+mj-cs"/>
              </a:rPr>
              <a:t>Part IV </a:t>
            </a:r>
            <a:endParaRPr lang="en-US" dirty="0">
              <a:ea typeface="+mj-ea"/>
              <a:cs typeface="+mj-cs"/>
            </a:endParaRPr>
          </a:p>
        </p:txBody>
      </p:sp>
      <p:sp>
        <p:nvSpPr>
          <p:cNvPr id="3" name="Content Placeholder 2"/>
          <p:cNvSpPr>
            <a:spLocks noGrp="1"/>
          </p:cNvSpPr>
          <p:nvPr>
            <p:ph idx="1"/>
          </p:nvPr>
        </p:nvSpPr>
        <p:spPr>
          <a:xfrm>
            <a:off x="349624" y="1600200"/>
            <a:ext cx="7086600" cy="4525963"/>
          </a:xfrm>
        </p:spPr>
        <p:txBody>
          <a:bodyPr/>
          <a:lstStyle/>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Summary</a:t>
            </a:r>
            <a:endParaRPr lang="en-US" dirty="0">
              <a:solidFill>
                <a:schemeClr val="tx1">
                  <a:lumMod val="65000"/>
                  <a:lumOff val="35000"/>
                </a:schemeClr>
              </a:solidFill>
              <a:ea typeface="+mn-ea"/>
              <a:cs typeface="+mn-cs"/>
            </a:endParaRP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624" y="524435"/>
            <a:ext cx="7086600" cy="731838"/>
          </a:xfrm>
        </p:spPr>
        <p:txBody>
          <a:bodyPr/>
          <a:lstStyle/>
          <a:p>
            <a:pPr eaLnBrk="1" fontAlgn="auto" hangingPunct="1">
              <a:spcAft>
                <a:spcPts val="0"/>
              </a:spcAft>
              <a:defRPr/>
            </a:pPr>
            <a:r>
              <a:rPr lang="en-US" dirty="0" smtClean="0">
                <a:ea typeface="+mj-ea"/>
                <a:cs typeface="+mj-cs"/>
              </a:rPr>
              <a:t>Summary</a:t>
            </a:r>
            <a:endParaRPr lang="en-US" dirty="0">
              <a:ea typeface="+mj-ea"/>
              <a:cs typeface="+mj-cs"/>
            </a:endParaRPr>
          </a:p>
        </p:txBody>
      </p:sp>
      <p:sp>
        <p:nvSpPr>
          <p:cNvPr id="3" name="Content Placeholder 2"/>
          <p:cNvSpPr>
            <a:spLocks noGrp="1"/>
          </p:cNvSpPr>
          <p:nvPr>
            <p:ph idx="1"/>
          </p:nvPr>
        </p:nvSpPr>
        <p:spPr>
          <a:xfrm>
            <a:off x="349624" y="1600200"/>
            <a:ext cx="7086600" cy="4525963"/>
          </a:xfrm>
        </p:spPr>
        <p:txBody>
          <a:bodyPr/>
          <a:lstStyle/>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God grant me the serenity to accept the people I cannot change, the courage to change the one I can, and the wisdom to know it’s me – variation Reinhold </a:t>
            </a:r>
            <a:r>
              <a:rPr lang="en-US" dirty="0" err="1" smtClean="0">
                <a:solidFill>
                  <a:schemeClr val="tx1">
                    <a:lumMod val="65000"/>
                    <a:lumOff val="35000"/>
                  </a:schemeClr>
                </a:solidFill>
                <a:ea typeface="+mn-ea"/>
                <a:cs typeface="+mn-cs"/>
              </a:rPr>
              <a:t>Neibuhr</a:t>
            </a:r>
            <a:endParaRPr lang="en-US" dirty="0">
              <a:solidFill>
                <a:schemeClr val="tx1">
                  <a:lumMod val="65000"/>
                  <a:lumOff val="35000"/>
                </a:schemeClr>
              </a:solidFill>
              <a:ea typeface="+mn-ea"/>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624" y="524435"/>
            <a:ext cx="7086600" cy="731838"/>
          </a:xfrm>
        </p:spPr>
        <p:txBody>
          <a:bodyPr/>
          <a:lstStyle/>
          <a:p>
            <a:pPr eaLnBrk="1" fontAlgn="auto" hangingPunct="1">
              <a:spcAft>
                <a:spcPts val="0"/>
              </a:spcAft>
              <a:defRPr/>
            </a:pPr>
            <a:r>
              <a:rPr lang="en-US" dirty="0" smtClean="0">
                <a:ea typeface="+mj-ea"/>
                <a:cs typeface="+mj-cs"/>
              </a:rPr>
              <a:t>Through the eyes of a child…</a:t>
            </a:r>
            <a:endParaRPr lang="en-US" dirty="0">
              <a:ea typeface="+mj-ea"/>
              <a:cs typeface="+mj-cs"/>
            </a:endParaRPr>
          </a:p>
        </p:txBody>
      </p:sp>
      <p:sp>
        <p:nvSpPr>
          <p:cNvPr id="3" name="Content Placeholder 2"/>
          <p:cNvSpPr>
            <a:spLocks noGrp="1"/>
          </p:cNvSpPr>
          <p:nvPr>
            <p:ph idx="1"/>
          </p:nvPr>
        </p:nvSpPr>
        <p:spPr>
          <a:xfrm>
            <a:off x="349624" y="1600200"/>
            <a:ext cx="7086600" cy="4525963"/>
          </a:xfrm>
        </p:spPr>
        <p:txBody>
          <a:bodyPr/>
          <a:lstStyle/>
          <a:p>
            <a:pPr eaLnBrk="1" fontAlgn="auto" hangingPunct="1">
              <a:spcAft>
                <a:spcPts val="0"/>
              </a:spcAft>
              <a:buFont typeface="Wingdings 2" pitchFamily="18" charset="2"/>
              <a:buChar char=""/>
              <a:defRPr/>
            </a:pPr>
            <a:r>
              <a:rPr lang="en-US" dirty="0" smtClean="0">
                <a:solidFill>
                  <a:schemeClr val="tx1">
                    <a:lumMod val="65000"/>
                    <a:lumOff val="35000"/>
                  </a:schemeClr>
                </a:solidFill>
                <a:ea typeface="+mn-ea"/>
                <a:cs typeface="+mn-cs"/>
              </a:rPr>
              <a:t>Wisdom through the eyes of a child – Stephanie’s grandson</a:t>
            </a:r>
            <a:endParaRPr lang="en-US" dirty="0">
              <a:solidFill>
                <a:schemeClr val="tx1">
                  <a:lumMod val="65000"/>
                  <a:lumOff val="35000"/>
                </a:schemeClr>
              </a:solidFill>
              <a:ea typeface="+mn-ea"/>
              <a:cs typeface="+mn-cs"/>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al">
  <a:themeElements>
    <a:clrScheme name="Metal">
      <a:dk1>
        <a:sysClr val="windowText" lastClr="000000"/>
      </a:dk1>
      <a:lt1>
        <a:sysClr val="window" lastClr="FFFFFF"/>
      </a:lt1>
      <a:dk2>
        <a:srgbClr val="32363B"/>
      </a:dk2>
      <a:lt2>
        <a:srgbClr val="CACFD3"/>
      </a:lt2>
      <a:accent1>
        <a:srgbClr val="6283AD"/>
      </a:accent1>
      <a:accent2>
        <a:srgbClr val="324966"/>
      </a:accent2>
      <a:accent3>
        <a:srgbClr val="5B9EA4"/>
      </a:accent3>
      <a:accent4>
        <a:srgbClr val="1D5B57"/>
      </a:accent4>
      <a:accent5>
        <a:srgbClr val="1B4430"/>
      </a:accent5>
      <a:accent6>
        <a:srgbClr val="2F3C35"/>
      </a:accent6>
      <a:hlink>
        <a:srgbClr val="ED7307"/>
      </a:hlink>
      <a:folHlink>
        <a:srgbClr val="6D6F71"/>
      </a:folHlink>
    </a:clrScheme>
    <a:fontScheme name="Metal">
      <a:majorFont>
        <a:latin typeface="Eurostile"/>
        <a:ea typeface=""/>
        <a:cs typeface=""/>
        <a:font script="Jpan" typeface="ＭＳ Ｐゴシック"/>
      </a:majorFont>
      <a:minorFont>
        <a:latin typeface="Eurostile"/>
        <a:ea typeface=""/>
        <a:cs typeface=""/>
        <a:font script="Jpan" typeface="ＭＳ Ｐゴシック"/>
      </a:minorFont>
    </a:fontScheme>
    <a:fmtScheme name="Metal">
      <a:fillStyleLst>
        <a:solidFill>
          <a:schemeClr val="phClr"/>
        </a:solidFill>
        <a:gradFill rotWithShape="1">
          <a:gsLst>
            <a:gs pos="0">
              <a:schemeClr val="phClr">
                <a:tint val="100000"/>
                <a:shade val="60000"/>
                <a:satMod val="130000"/>
              </a:schemeClr>
            </a:gs>
            <a:gs pos="100000">
              <a:schemeClr val="phClr">
                <a:tint val="70000"/>
                <a:shade val="94000"/>
                <a:satMod val="135000"/>
              </a:schemeClr>
            </a:gs>
          </a:gsLst>
          <a:lin ang="16200000" scaled="1"/>
        </a:gradFill>
        <a:gradFill rotWithShape="1">
          <a:gsLst>
            <a:gs pos="0">
              <a:schemeClr val="phClr">
                <a:shade val="60000"/>
                <a:satMod val="130000"/>
              </a:schemeClr>
            </a:gs>
            <a:gs pos="100000">
              <a:schemeClr val="phClr">
                <a:tint val="70000"/>
                <a:shade val="94000"/>
                <a:satMod val="135000"/>
              </a:schemeClr>
            </a:gs>
          </a:gsLst>
          <a:lin ang="16200000" scaled="1"/>
        </a:gradFill>
      </a:fillStyleLst>
      <a:lnStyleLst>
        <a:ln w="12700" cap="flat" cmpd="sng" algn="ctr">
          <a:solidFill>
            <a:schemeClr val="phClr">
              <a:shade val="95000"/>
              <a:satMod val="105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innerShdw blurRad="50800" dist="25400" dir="13500000">
              <a:srgbClr val="808080">
                <a:alpha val="75000"/>
              </a:srgbClr>
            </a:innerShdw>
            <a:outerShdw blurRad="38100" dist="12700" dir="5400000" rotWithShape="0">
              <a:srgbClr val="FFFFFF">
                <a:alpha val="35000"/>
              </a:srgbClr>
            </a:outerShdw>
          </a:effectLst>
        </a:effectStyle>
        <a:effectStyle>
          <a:effectLst>
            <a:outerShdw blurRad="50800" dist="25400" dir="5400000" rotWithShape="0">
              <a:srgbClr val="000000">
                <a:alpha val="35000"/>
              </a:srgbClr>
            </a:outerShdw>
          </a:effectLst>
          <a:scene3d>
            <a:camera prst="orthographicFront">
              <a:rot lat="0" lon="0" rev="0"/>
            </a:camera>
            <a:lightRig rig="twoPt" dir="t">
              <a:rot lat="0" lon="0" rev="3000000"/>
            </a:lightRig>
          </a:scene3d>
          <a:sp3d contourW="15875" prstMaterial="matte">
            <a:bevelT w="63500" h="50800" prst="angle"/>
            <a:contourClr>
              <a:schemeClr val="lt1"/>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Metal.thmx</Template>
  <TotalTime>515</TotalTime>
  <Words>4708</Words>
  <Application>Microsoft Office PowerPoint</Application>
  <PresentationFormat>On-screen Show (4:3)</PresentationFormat>
  <Paragraphs>465</Paragraphs>
  <Slides>88</Slides>
  <Notes>0</Notes>
  <HiddenSlides>0</HiddenSlides>
  <MMClips>0</MMClips>
  <ScaleCrop>false</ScaleCrop>
  <HeadingPairs>
    <vt:vector size="4" baseType="variant">
      <vt:variant>
        <vt:lpstr>Theme</vt:lpstr>
      </vt:variant>
      <vt:variant>
        <vt:i4>1</vt:i4>
      </vt:variant>
      <vt:variant>
        <vt:lpstr>Slide Titles</vt:lpstr>
      </vt:variant>
      <vt:variant>
        <vt:i4>88</vt:i4>
      </vt:variant>
    </vt:vector>
  </HeadingPairs>
  <TitlesOfParts>
    <vt:vector size="89" baseType="lpstr">
      <vt:lpstr>Metal</vt:lpstr>
      <vt:lpstr>Sitting with the Sage: Strength, Resilience and Wisdom in therapy with Older Adults</vt:lpstr>
      <vt:lpstr>Overview</vt:lpstr>
      <vt:lpstr>Part I </vt:lpstr>
      <vt:lpstr>Definition of Wisdom:</vt:lpstr>
      <vt:lpstr>Definition of Wisdom:</vt:lpstr>
      <vt:lpstr>Definition of Wisdom:</vt:lpstr>
      <vt:lpstr>Definition of Wisdom:</vt:lpstr>
      <vt:lpstr>Definition of Wisdom:</vt:lpstr>
      <vt:lpstr>Through the eyes of a child…</vt:lpstr>
      <vt:lpstr>T: What does wise mean, Mana?</vt:lpstr>
      <vt:lpstr>Wisdom Traditions:</vt:lpstr>
      <vt:lpstr>Wisdom Traditions:</vt:lpstr>
      <vt:lpstr>Wisdom Traditions:</vt:lpstr>
      <vt:lpstr>Wisdom Traditions:</vt:lpstr>
      <vt:lpstr>Wisdom Traditions:</vt:lpstr>
      <vt:lpstr>Wisdom Traditions:</vt:lpstr>
      <vt:lpstr>Wisdom Traditions:</vt:lpstr>
      <vt:lpstr>Wisdom Traditions:</vt:lpstr>
      <vt:lpstr>Wisdom Traditions:</vt:lpstr>
      <vt:lpstr>Wisdom Traditions:</vt:lpstr>
      <vt:lpstr>Wisdom Traditions:</vt:lpstr>
      <vt:lpstr>Who is wise?</vt:lpstr>
      <vt:lpstr>Who is wise?</vt:lpstr>
      <vt:lpstr>Who is wise?</vt:lpstr>
      <vt:lpstr>Who is wise?</vt:lpstr>
      <vt:lpstr>Who is wise?</vt:lpstr>
      <vt:lpstr>Who is wise?</vt:lpstr>
      <vt:lpstr>Who is wise?</vt:lpstr>
      <vt:lpstr>Who is wise?</vt:lpstr>
      <vt:lpstr>What is wisdom for?</vt:lpstr>
      <vt:lpstr>What is Wisdom for?</vt:lpstr>
      <vt:lpstr>What is Wisdom for?</vt:lpstr>
      <vt:lpstr>How do we get wisdom?</vt:lpstr>
      <vt:lpstr>How do we get wisdom?</vt:lpstr>
      <vt:lpstr>Wisdom and Age</vt:lpstr>
      <vt:lpstr>What is Wisdom?</vt:lpstr>
      <vt:lpstr>Part II</vt:lpstr>
      <vt:lpstr>Therapist Wisdom</vt:lpstr>
      <vt:lpstr>Therapist Wisdom</vt:lpstr>
      <vt:lpstr>Therapist Wisdom</vt:lpstr>
      <vt:lpstr>In my life…</vt:lpstr>
      <vt:lpstr>Therapist Wisdom</vt:lpstr>
      <vt:lpstr>Therapist Wisdom</vt:lpstr>
      <vt:lpstr>Therapist Wisdom</vt:lpstr>
      <vt:lpstr>Therapist Wisdom</vt:lpstr>
      <vt:lpstr>In therapy with older adults, who is the sage?</vt:lpstr>
      <vt:lpstr>Therapist as sage: a warning</vt:lpstr>
      <vt:lpstr>The older client as sage</vt:lpstr>
      <vt:lpstr>Schaie's 5 cognitive stages:</vt:lpstr>
      <vt:lpstr>Schaie's 5 cognitive stages:</vt:lpstr>
      <vt:lpstr>Schaie's 5 cognitive stages:</vt:lpstr>
      <vt:lpstr>Schaie's 5 cognitive stages:</vt:lpstr>
      <vt:lpstr>Expansionist view of late-life cognition</vt:lpstr>
      <vt:lpstr>Part III</vt:lpstr>
      <vt:lpstr>Client Wisdom</vt:lpstr>
      <vt:lpstr>Client Wisdom</vt:lpstr>
      <vt:lpstr>Client Wisdom</vt:lpstr>
      <vt:lpstr>Client Wisdom</vt:lpstr>
      <vt:lpstr>Client Wisdom</vt:lpstr>
      <vt:lpstr>Client Wisdom</vt:lpstr>
      <vt:lpstr>Client Wisdom</vt:lpstr>
      <vt:lpstr>Client Wisdom</vt:lpstr>
      <vt:lpstr>Client Wisdom</vt:lpstr>
      <vt:lpstr>Client Wisdom</vt:lpstr>
      <vt:lpstr>Part IV</vt:lpstr>
      <vt:lpstr>When Wisdom Fails</vt:lpstr>
      <vt:lpstr>When Wisdom Fails</vt:lpstr>
      <vt:lpstr>When Wisdom Fails</vt:lpstr>
      <vt:lpstr>When wisdom fails – </vt:lpstr>
      <vt:lpstr>WWF 1: Being done wrong to: Diana</vt:lpstr>
      <vt:lpstr>Therapist questions</vt:lpstr>
      <vt:lpstr>WWF2: Doing wrong to others: Maude</vt:lpstr>
      <vt:lpstr>Therapist role</vt:lpstr>
      <vt:lpstr>Therapist questions</vt:lpstr>
      <vt:lpstr>WWF3: Cognitive change</vt:lpstr>
      <vt:lpstr>Therapist questions</vt:lpstr>
      <vt:lpstr>Likely strategies</vt:lpstr>
      <vt:lpstr>WWF4 – the therapist (Booboos I have made)</vt:lpstr>
      <vt:lpstr>The wise therapist</vt:lpstr>
      <vt:lpstr>Building resilience: the archaeological dig</vt:lpstr>
      <vt:lpstr>Building resilience</vt:lpstr>
      <vt:lpstr>“Therapist wisdom” with Alicia</vt:lpstr>
      <vt:lpstr>Hindsight</vt:lpstr>
      <vt:lpstr>Hindsight as a learning tool</vt:lpstr>
      <vt:lpstr>Applying therapy wisely with older adults</vt:lpstr>
      <vt:lpstr>The pragmatics of therapy in later life</vt:lpstr>
      <vt:lpstr>Part IV </vt:lpstr>
      <vt:lpstr>Summary</vt:lpstr>
    </vt:vector>
  </TitlesOfParts>
  <Company>Clinical Psychologist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Sitting with the Sage: Strength, Resilience and Wisdom in therapy with Older Adults</dc:title>
  <dc:creator>Louise Woolf</dc:creator>
  <cp:lastModifiedBy>Caroline</cp:lastModifiedBy>
  <cp:revision>51</cp:revision>
  <dcterms:created xsi:type="dcterms:W3CDTF">2011-03-15T09:03:22Z</dcterms:created>
  <dcterms:modified xsi:type="dcterms:W3CDTF">2011-03-15T20:53:19Z</dcterms:modified>
</cp:coreProperties>
</file>