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8" r:id="rId2"/>
    <p:sldMasterId id="2147483873" r:id="rId3"/>
    <p:sldMasterId id="2147483886" r:id="rId4"/>
  </p:sldMasterIdLst>
  <p:sldIdLst>
    <p:sldId id="256" r:id="rId5"/>
    <p:sldId id="286" r:id="rId6"/>
    <p:sldId id="333" r:id="rId7"/>
    <p:sldId id="257" r:id="rId8"/>
    <p:sldId id="378" r:id="rId9"/>
    <p:sldId id="376" r:id="rId10"/>
    <p:sldId id="358" r:id="rId11"/>
    <p:sldId id="266" r:id="rId12"/>
    <p:sldId id="269" r:id="rId13"/>
    <p:sldId id="279" r:id="rId14"/>
    <p:sldId id="361" r:id="rId15"/>
    <p:sldId id="366" r:id="rId16"/>
    <p:sldId id="302" r:id="rId17"/>
    <p:sldId id="314" r:id="rId18"/>
    <p:sldId id="370" r:id="rId19"/>
    <p:sldId id="282" r:id="rId20"/>
    <p:sldId id="284" r:id="rId21"/>
    <p:sldId id="341" r:id="rId22"/>
    <p:sldId id="319" r:id="rId23"/>
    <p:sldId id="329" r:id="rId24"/>
    <p:sldId id="292" r:id="rId25"/>
    <p:sldId id="320" r:id="rId26"/>
    <p:sldId id="342" r:id="rId27"/>
    <p:sldId id="321" r:id="rId28"/>
    <p:sldId id="316" r:id="rId29"/>
    <p:sldId id="328" r:id="rId30"/>
    <p:sldId id="325" r:id="rId31"/>
    <p:sldId id="326" r:id="rId32"/>
    <p:sldId id="327" r:id="rId33"/>
    <p:sldId id="330" r:id="rId34"/>
    <p:sldId id="374" r:id="rId35"/>
    <p:sldId id="340" r:id="rId36"/>
    <p:sldId id="304" r:id="rId37"/>
    <p:sldId id="377" r:id="rId38"/>
    <p:sldId id="380" r:id="rId39"/>
    <p:sldId id="379" r:id="rId40"/>
    <p:sldId id="334" r:id="rId41"/>
    <p:sldId id="352" r:id="rId42"/>
    <p:sldId id="353" r:id="rId4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EB33-ECD9-449E-BF20-4C4AD5B48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3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46FB-8189-4A24-8BAB-96F6474A6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8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E924-8ED2-4572-9B79-626A27D4C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8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D0CC-9231-4BED-85BE-4998AE9D8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4A4B7-8D67-4094-ABDC-121E3FC31E2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6F07C-53DB-44EC-B9F3-ADA530F2BC2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7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B34A-349B-49B4-BA20-96F63305E9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9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77D3-5DDD-4D1F-887D-499398F095D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AC9C-B980-46FA-B0AD-B6463CE9815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1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36608-59C0-43D5-8294-AAEE4D9153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6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CA2B-F62E-4BE6-9D40-6D0FD332B5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8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3387-85B2-4A80-B061-2A3E2A1F1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6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822F-ACC9-43F9-96F4-4580F0EB29C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8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4E68-2F50-4285-87F5-B3BEAEDB2E7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7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E173-2110-4A2F-915C-27EDC17619F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4F1A6-5555-4C16-A1E2-B15348E002E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05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CADEA5-B14C-4327-B7D3-7FE5F19399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9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4A4B7-8D67-4094-ABDC-121E3FC31E2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1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6F07C-53DB-44EC-B9F3-ADA530F2BC2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1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B34A-349B-49B4-BA20-96F63305E9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5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77D3-5DDD-4D1F-887D-499398F095D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64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AC9C-B980-46FA-B0AD-B6463CE9815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4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87DF-2F83-42FD-BE27-F493F6BE1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30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36608-59C0-43D5-8294-AAEE4D9153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CA2B-F62E-4BE6-9D40-6D0FD332B5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03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822F-ACC9-43F9-96F4-4580F0EB29C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4E68-2F50-4285-87F5-B3BEAEDB2E7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79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E173-2110-4A2F-915C-27EDC17619F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7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4F1A6-5555-4C16-A1E2-B15348E002E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9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CADEA5-B14C-4327-B7D3-7FE5F19399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34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4A4B7-8D67-4094-ABDC-121E3FC31E2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75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6F07C-53DB-44EC-B9F3-ADA530F2BC2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84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B34A-349B-49B4-BA20-96F63305E9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8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2D03-196A-4E4E-8625-E46BD2414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25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77D3-5DDD-4D1F-887D-499398F095D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86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AC9C-B980-46FA-B0AD-B6463CE9815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3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36608-59C0-43D5-8294-AAEE4D9153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90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CA2B-F62E-4BE6-9D40-6D0FD332B5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46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822F-ACC9-43F9-96F4-4580F0EB29C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0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4E68-2F50-4285-87F5-B3BEAEDB2E7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18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E173-2110-4A2F-915C-27EDC17619F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77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4F1A6-5555-4C16-A1E2-B15348E002E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CADEA5-B14C-4327-B7D3-7FE5F19399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6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4B0B-7B42-42AD-87A0-53736CFF9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77458-C025-4098-8DB3-229D8E9A3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8B29-D7F6-4341-8121-5D7A1C9591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0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3B66-61F5-4D80-9356-F86D7802E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64A2-DFBD-4E57-81FC-8BEE7DDCE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C296F4-FE39-4E87-B9E5-BD8B776AD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849196-ECE9-4C1A-85D9-D81DDF962F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849196-ECE9-4C1A-85D9-D81DDF962F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2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849196-ECE9-4C1A-85D9-D81DDF962F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heflea.co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0.gstatic.com/images?q=tbn:ANd9GcSFmI_KKcsjw6a4ba0_lYAOPJ0JDvmh0vQq5_nJAp4eRbIePdX6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blacklifecoaches.net/wp-content/uploads/2011/08/black_doctor2010-with-male-patient-med1-150x150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medical4us.comli.com/images/black-doctor-and-patient.jpg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confident1.com/wp-content/uploads/2008/09/depressioneye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http://wn.elim.org.nz/_r/uploads/chum.jpg" TargetMode="External"/><Relationship Id="rId7" Type="http://schemas.openxmlformats.org/officeDocument/2006/relationships/image" Target="http://t1.gstatic.com/images?q=tbn:ANd9GcR2fUjAwCTMMiE96ItihaXXbdXzpgwxLr7eJV7cDnaqWCJU8lCHPw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http://wakamaori.co.nz/site/wp-content/uploads/2011/07/Takapuwahia-photos-1.jpg" TargetMode="Externa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autoevolution.com/images/news/motorist-fined-twice-by-same-policeman-12000-miles-apart-28391_1.jpg" TargetMode="External"/><Relationship Id="rId7" Type="http://schemas.openxmlformats.org/officeDocument/2006/relationships/image" Target="http://t3.gstatic.com/images?q=tbn:ANd9GcQZzs9v7wh1wnobYCF3Z9GU6jb52Xw-LBm7AA04KpUbvOx_7hjOE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http://t0.gstatic.com/images?q=tbn:ANd9GcRGvHrZyJ6GJEc-hfoIV9kq6k6y4vs4f4lJd_2ilJy4Iq4g0ZB7" TargetMode="Externa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t0.gstatic.com/images?q=tbn:ANd9GcQT__aOy8ZJ7Tvtd_lr3Y_65OC86eRL08_FFYSeMDa92AtcLLdKpQ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orihealth.govt.nz/moh.nsf/menuma/About+Maori+Healt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hiddentrails.com/Uploads/Countries/NewZealand/new-zealand02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mentalfloss.com/wp-content/uploads/2008/08/Picture%20133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hot100tips.com/wp-content/uploads/2010/07/jesse-owens-1936-olympics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www.stacyhorn.com/unbelievable/wp-content/uploads/2010/10/allport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http://psycnet.apa.org/journals/amp/59/6/images/amp_59_6_521_fig1a.jpg" TargetMode="External"/><Relationship Id="rId2" Type="http://schemas.openxmlformats.org/officeDocument/2006/relationships/hyperlink" Target="/File:Adorno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http://www.famouswhy.com/pictures/people/kurt_lewin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http://t1.gstatic.com/images?q=tbn:ANd9GcSnC3h5XqNn8xKVlVqREgRN6n8mKrtcnaZJ7ecC-PFMrYhHYzmLJDdkBKzq" TargetMode="External"/><Relationship Id="rId4" Type="http://schemas.openxmlformats.org/officeDocument/2006/relationships/image" Target="http://conservapedia.com/images/d/d9/Adorno.jpg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2.bp.blogspot.com/_ZaaqF3QPHTQ/THucokMKCEI/AAAAAAAAABY/HGAA45Mkfrs/s1600/the+origin+of+species.jpg" TargetMode="External"/><Relationship Id="rId7" Type="http://schemas.openxmlformats.org/officeDocument/2006/relationships/image" Target="http://tempagenciesusa.com/wp-content/uploads/2011/07/1311191847-5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http://www.teara.govt.nz/files/e3572enz.jpg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t3.gstatic.com/images?q=tbn:ANd9GcSy9CiArx9OHTqr2tZyKhA62PHgqjfqQnGtuNhwMUEAIrn_O7MtWQ" TargetMode="External"/><Relationship Id="rId7" Type="http://schemas.openxmlformats.org/officeDocument/2006/relationships/image" Target="http://www.teara.govt.nz/files/p16211nzh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https://lh6.googleusercontent.com/-20uT1GCo1Io/TXp9PEYj3wI/AAAAAAAAAiA/ZKm449nGF7c/polyp_cartoon_media_politics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 smtClean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endParaRPr lang="en-NZ" sz="900" u="sng" kern="1200" dirty="0">
              <a:solidFill>
                <a:srgbClr val="002060"/>
              </a:solidFill>
              <a:latin typeface="Tahoma"/>
              <a:ea typeface="Calibri"/>
              <a:cs typeface="Times New Roman"/>
              <a:hlinkClick r:id="rId2"/>
            </a:endParaRPr>
          </a:p>
          <a:p>
            <a:pPr eaLnBrk="1" hangingPunct="1">
              <a:defRPr/>
            </a:pPr>
            <a:r>
              <a:rPr lang="en-NZ" sz="900" u="sng" kern="1200" dirty="0" smtClean="0">
                <a:solidFill>
                  <a:srgbClr val="002060"/>
                </a:solidFill>
                <a:latin typeface="Tahoma"/>
                <a:ea typeface="Calibri"/>
                <a:cs typeface="Times New Roman"/>
                <a:hlinkClick r:id="rId2"/>
              </a:rPr>
              <a:t>                                                                                                                                                                     http://theflea.co.nz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099" name="Picture 7" descr="http://t0.gstatic.com/images?q=tbn:ANd9GcSFmI_KKcsjw6a4ba0_lYAOPJ0JDvmh0vQq5_nJAp4eRbIePdX6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469063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600200" y="3978275"/>
            <a:ext cx="602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/>
              <a:t>Talking racism in Aotearoa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Health and chronic stress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2209800" lvl="4" indent="-3810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- </a:t>
            </a:r>
            <a:r>
              <a:rPr lang="en-US" smtClean="0"/>
              <a:t>Māori mortality rate for CVD more than two and a half times than that of Pākehā 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None/>
            </a:pPr>
            <a:endParaRPr lang="en-US" sz="9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- stomach cancer mortality three times higher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en-US" sz="9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- rheumatic fever notiﬁcations ﬁve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times higher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9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- pneumonia rate three times higher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en-US" sz="9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- prevalence of diabetes three times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higher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9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- hospitalisation for asthma twice as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high </a:t>
            </a:r>
            <a:endParaRPr lang="en-GB" sz="2000" smtClean="0"/>
          </a:p>
        </p:txBody>
      </p:sp>
      <p:pic>
        <p:nvPicPr>
          <p:cNvPr id="13316" name="Picture 4" descr="http://blacklifecoaches.net/wp-content/uploads/2011/08/black_doctor2010-with-male-patient-med1-150x15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medical4us.comli.com/images/black-doctor-and-patient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05581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More medical manifestations: </a:t>
            </a:r>
            <a:br>
              <a:rPr lang="en-US" sz="2800" smtClean="0"/>
            </a:br>
            <a:r>
              <a:rPr lang="en-US" sz="2800" smtClean="0"/>
              <a:t>Mental Health</a:t>
            </a:r>
            <a:endParaRPr lang="en-GB" sz="28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9913"/>
            <a:ext cx="2133600" cy="4525962"/>
          </a:xfrm>
        </p:spPr>
        <p:txBody>
          <a:bodyPr/>
          <a:lstStyle/>
          <a:p>
            <a:pPr eaLnBrk="1" hangingPunct="1"/>
            <a:r>
              <a:rPr lang="en-US" sz="1800" smtClean="0"/>
              <a:t>In every area  considerably lower than that of Pākehā, esp. anxiety disorders</a:t>
            </a:r>
          </a:p>
          <a:p>
            <a:pPr eaLnBrk="1" hangingPunct="1"/>
            <a:endParaRPr lang="en-US" sz="1800" smtClean="0"/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Suicide death rate 	for Māori youth: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smtClean="0"/>
              <a:t>	more than double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smtClean="0"/>
              <a:t>	non-Māori rate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smtClean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  </a:t>
            </a:r>
            <a:r>
              <a:rPr lang="en-US" sz="1200" smtClean="0"/>
              <a:t>(Ministry of Social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	Development, 2010).</a:t>
            </a:r>
          </a:p>
        </p:txBody>
      </p:sp>
      <p:pic>
        <p:nvPicPr>
          <p:cNvPr id="14340" name="Picture 4" descr="http://confident1.com/wp-content/uploads/2008/09/depressioney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057400"/>
            <a:ext cx="58229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4191000" y="6130925"/>
            <a:ext cx="4572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http://nutrivize.com/blog/general-health/down-and-out-depression-is-not-romantic/</a:t>
            </a:r>
          </a:p>
        </p:txBody>
      </p:sp>
    </p:spTree>
    <p:extLst>
      <p:ext uri="{BB962C8B-B14F-4D97-AF65-F5344CB8AC3E}">
        <p14:creationId xmlns:p14="http://schemas.microsoft.com/office/powerpoint/2010/main" val="2125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Sport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sz="1800" smtClean="0"/>
              <a:t>Laidlaw, C. (2010).</a:t>
            </a:r>
            <a:r>
              <a:rPr lang="en-NZ" sz="1800" i="1" smtClean="0"/>
              <a:t> Somebody stole my game. </a:t>
            </a:r>
            <a:r>
              <a:rPr lang="en-NZ" sz="1800" smtClean="0"/>
              <a:t>Auckland, New Zealand:</a:t>
            </a:r>
          </a:p>
          <a:p>
            <a:pPr eaLnBrk="1" hangingPunct="1">
              <a:buFontTx/>
              <a:buNone/>
            </a:pPr>
            <a:r>
              <a:rPr lang="en-NZ" sz="1800" smtClean="0"/>
              <a:t> 	Hachette</a:t>
            </a:r>
            <a:r>
              <a:rPr lang="en-NZ" sz="1600" smtClean="0"/>
              <a:t>.</a:t>
            </a:r>
            <a:endParaRPr lang="en-GB" sz="160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3400" y="2168525"/>
            <a:ext cx="84899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American:  	“</a:t>
            </a:r>
            <a:r>
              <a:rPr lang="en-US">
                <a:solidFill>
                  <a:srgbClr val="FF3300"/>
                </a:solidFill>
              </a:rPr>
              <a:t>The thinking guys in any football team are all white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r>
              <a:rPr lang="en-US">
                <a:solidFill>
                  <a:srgbClr val="000000"/>
                </a:solidFill>
              </a:rPr>
              <a:t>	     	This ain’t prejudice. We have the stats to prove it” (p. 167)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Laidlaw: 	     	“</a:t>
            </a:r>
            <a:r>
              <a:rPr lang="en-US">
                <a:solidFill>
                  <a:srgbClr val="FF3300"/>
                </a:solidFill>
              </a:rPr>
              <a:t>we don’t much like talking about</a:t>
            </a:r>
            <a:r>
              <a:rPr lang="en-US">
                <a:solidFill>
                  <a:srgbClr val="000000"/>
                </a:solidFill>
              </a:rPr>
              <a:t> these kind of differences in </a:t>
            </a:r>
          </a:p>
          <a:p>
            <a:r>
              <a:rPr lang="en-US">
                <a:solidFill>
                  <a:srgbClr val="000000"/>
                </a:solidFill>
              </a:rPr>
              <a:t>	      	New Zealand” (p. 167)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Polynesian:  	“lightning fast” “explosive energy” “sidestepping” “loose” (p. 168)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  <a:cs typeface="Arial" charset="0"/>
              </a:rPr>
              <a:t>ākehā:</a:t>
            </a:r>
            <a:r>
              <a:rPr lang="en-GB">
                <a:solidFill>
                  <a:srgbClr val="000000"/>
                </a:solidFill>
              </a:rPr>
              <a:t> 	 </a:t>
            </a:r>
            <a:r>
              <a:rPr lang="en-US">
                <a:solidFill>
                  <a:srgbClr val="000000"/>
                </a:solidFill>
              </a:rPr>
              <a:t>	“</a:t>
            </a:r>
            <a:r>
              <a:rPr lang="en-US">
                <a:solidFill>
                  <a:srgbClr val="FF3300"/>
                </a:solidFill>
              </a:rPr>
              <a:t>marshalled by a dictatorial Pākehā</a:t>
            </a:r>
            <a:r>
              <a:rPr lang="en-US">
                <a:solidFill>
                  <a:srgbClr val="000000"/>
                </a:solidFill>
              </a:rPr>
              <a:t>” (p. 166</a:t>
            </a:r>
            <a:r>
              <a:rPr lang="en-GB">
                <a:solidFill>
                  <a:srgbClr val="000000"/>
                </a:solidFill>
              </a:rPr>
              <a:t> )</a:t>
            </a:r>
          </a:p>
          <a:p>
            <a:r>
              <a:rPr lang="en-US">
                <a:solidFill>
                  <a:srgbClr val="000000"/>
                </a:solidFill>
              </a:rPr>
              <a:t>		 </a:t>
            </a:r>
            <a:r>
              <a:rPr lang="en-GB">
                <a:solidFill>
                  <a:srgbClr val="000000"/>
                </a:solidFill>
              </a:rPr>
              <a:t>“</a:t>
            </a:r>
            <a:r>
              <a:rPr lang="en-US">
                <a:solidFill>
                  <a:srgbClr val="000000"/>
                </a:solidFill>
              </a:rPr>
              <a:t>tight” “hardened” “pragmatic” (p. 168)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9275" y="885825"/>
            <a:ext cx="1588" cy="55737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9163" y="5400675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Justice</a:t>
            </a:r>
            <a:endParaRPr lang="en-US" sz="1400" b="1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49275" y="5549900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9163" y="47625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Media</a:t>
            </a:r>
            <a:endParaRPr lang="en-US" sz="1400" b="1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49275" y="4911725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19163" y="4122738"/>
            <a:ext cx="1335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Mental Health</a:t>
            </a:r>
            <a:endParaRPr lang="en-US" sz="1400" b="1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49275" y="4271963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19163" y="28463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Sport</a:t>
            </a:r>
            <a:endParaRPr lang="en-US" sz="1400" b="1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49275" y="2995613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19163" y="3484563"/>
            <a:ext cx="725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Health</a:t>
            </a:r>
            <a:endParaRPr lang="en-US" sz="1400" b="1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49275" y="3633788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919163" y="2208213"/>
            <a:ext cx="1039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Education</a:t>
            </a:r>
            <a:endParaRPr lang="en-US" sz="1400" b="1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49275" y="2357438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19163" y="1570038"/>
            <a:ext cx="124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Employment</a:t>
            </a:r>
            <a:endParaRPr lang="en-US" sz="1400" b="1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49275" y="1719263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919163" y="931863"/>
            <a:ext cx="89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Housing</a:t>
            </a:r>
            <a:endParaRPr lang="en-US" sz="1400" b="1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549275" y="1081088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919163" y="6040438"/>
            <a:ext cx="216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400" b="1"/>
              <a:t>Socio-Economic Status</a:t>
            </a:r>
            <a:endParaRPr lang="en-US" sz="1400" b="1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49275" y="6189663"/>
            <a:ext cx="369888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 rot="-5400000">
            <a:off x="-100806" y="1089819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/>
              <a:t>Racism</a:t>
            </a:r>
            <a:endParaRPr lang="en-US"/>
          </a:p>
        </p:txBody>
      </p: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1836738" y="1082675"/>
            <a:ext cx="6175375" cy="3195638"/>
            <a:chOff x="1066" y="682"/>
            <a:chExt cx="3890" cy="2013"/>
          </a:xfrm>
        </p:grpSpPr>
        <p:sp>
          <p:nvSpPr>
            <p:cNvPr id="16456" name="Line 23"/>
            <p:cNvSpPr>
              <a:spLocks noChangeShapeType="1"/>
            </p:cNvSpPr>
            <p:nvPr/>
          </p:nvSpPr>
          <p:spPr bwMode="auto">
            <a:xfrm>
              <a:off x="1066" y="682"/>
              <a:ext cx="389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7" name="Line 24"/>
            <p:cNvSpPr>
              <a:spLocks noChangeShapeType="1"/>
            </p:cNvSpPr>
            <p:nvPr/>
          </p:nvSpPr>
          <p:spPr bwMode="auto">
            <a:xfrm>
              <a:off x="1324" y="685"/>
              <a:ext cx="0" cy="38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8" name="Line 25"/>
            <p:cNvSpPr>
              <a:spLocks noChangeShapeType="1"/>
            </p:cNvSpPr>
            <p:nvPr/>
          </p:nvSpPr>
          <p:spPr bwMode="auto">
            <a:xfrm>
              <a:off x="1417" y="685"/>
              <a:ext cx="0" cy="80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9" name="Line 26"/>
            <p:cNvSpPr>
              <a:spLocks noChangeShapeType="1"/>
            </p:cNvSpPr>
            <p:nvPr/>
          </p:nvSpPr>
          <p:spPr bwMode="auto">
            <a:xfrm>
              <a:off x="1511" y="685"/>
              <a:ext cx="0" cy="160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60" name="Line 27"/>
            <p:cNvSpPr>
              <a:spLocks noChangeShapeType="1"/>
            </p:cNvSpPr>
            <p:nvPr/>
          </p:nvSpPr>
          <p:spPr bwMode="auto">
            <a:xfrm>
              <a:off x="1604" y="685"/>
              <a:ext cx="0" cy="201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07" name="Group 28"/>
          <p:cNvGrpSpPr>
            <a:grpSpLocks/>
          </p:cNvGrpSpPr>
          <p:nvPr/>
        </p:nvGrpSpPr>
        <p:grpSpPr bwMode="auto">
          <a:xfrm>
            <a:off x="2124075" y="1087438"/>
            <a:ext cx="5292725" cy="5103812"/>
            <a:chOff x="1247" y="685"/>
            <a:chExt cx="3334" cy="3215"/>
          </a:xfrm>
        </p:grpSpPr>
        <p:sp>
          <p:nvSpPr>
            <p:cNvPr id="16451" name="Line 29"/>
            <p:cNvSpPr>
              <a:spLocks noChangeShapeType="1"/>
            </p:cNvSpPr>
            <p:nvPr/>
          </p:nvSpPr>
          <p:spPr bwMode="auto">
            <a:xfrm>
              <a:off x="1247" y="1084"/>
              <a:ext cx="3334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2" name="Line 30"/>
            <p:cNvSpPr>
              <a:spLocks noChangeShapeType="1"/>
            </p:cNvSpPr>
            <p:nvPr/>
          </p:nvSpPr>
          <p:spPr bwMode="auto">
            <a:xfrm flipV="1">
              <a:off x="1796" y="685"/>
              <a:ext cx="0" cy="39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3" name="Line 31"/>
            <p:cNvSpPr>
              <a:spLocks noChangeShapeType="1"/>
            </p:cNvSpPr>
            <p:nvPr/>
          </p:nvSpPr>
          <p:spPr bwMode="auto">
            <a:xfrm>
              <a:off x="1888" y="1084"/>
              <a:ext cx="0" cy="120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4" name="Line 32"/>
            <p:cNvSpPr>
              <a:spLocks noChangeShapeType="1"/>
            </p:cNvSpPr>
            <p:nvPr/>
          </p:nvSpPr>
          <p:spPr bwMode="auto">
            <a:xfrm>
              <a:off x="1981" y="1089"/>
              <a:ext cx="0" cy="240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5" name="Line 33"/>
            <p:cNvSpPr>
              <a:spLocks noChangeShapeType="1"/>
            </p:cNvSpPr>
            <p:nvPr/>
          </p:nvSpPr>
          <p:spPr bwMode="auto">
            <a:xfrm>
              <a:off x="2075" y="1090"/>
              <a:ext cx="0" cy="281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08" name="Group 34"/>
          <p:cNvGrpSpPr>
            <a:grpSpLocks/>
          </p:cNvGrpSpPr>
          <p:nvPr/>
        </p:nvGrpSpPr>
        <p:grpSpPr bwMode="auto">
          <a:xfrm>
            <a:off x="1951038" y="1730375"/>
            <a:ext cx="6210300" cy="4478337"/>
            <a:chOff x="1138" y="1079"/>
            <a:chExt cx="3912" cy="2821"/>
          </a:xfrm>
        </p:grpSpPr>
        <p:sp>
          <p:nvSpPr>
            <p:cNvPr id="16447" name="Line 35"/>
            <p:cNvSpPr>
              <a:spLocks noChangeShapeType="1"/>
            </p:cNvSpPr>
            <p:nvPr/>
          </p:nvSpPr>
          <p:spPr bwMode="auto">
            <a:xfrm>
              <a:off x="1138" y="1486"/>
              <a:ext cx="3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8" name="Line 36"/>
            <p:cNvSpPr>
              <a:spLocks noChangeShapeType="1"/>
            </p:cNvSpPr>
            <p:nvPr/>
          </p:nvSpPr>
          <p:spPr bwMode="auto">
            <a:xfrm flipV="1">
              <a:off x="2267" y="1079"/>
              <a:ext cx="0" cy="40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9" name="Line 37"/>
            <p:cNvSpPr>
              <a:spLocks noChangeShapeType="1"/>
            </p:cNvSpPr>
            <p:nvPr/>
          </p:nvSpPr>
          <p:spPr bwMode="auto">
            <a:xfrm>
              <a:off x="2314" y="1488"/>
              <a:ext cx="0" cy="8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50" name="Line 38"/>
            <p:cNvSpPr>
              <a:spLocks noChangeShapeType="1"/>
            </p:cNvSpPr>
            <p:nvPr/>
          </p:nvSpPr>
          <p:spPr bwMode="auto">
            <a:xfrm>
              <a:off x="2407" y="1488"/>
              <a:ext cx="0" cy="24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09" name="Group 39"/>
          <p:cNvGrpSpPr>
            <a:grpSpLocks/>
          </p:cNvGrpSpPr>
          <p:nvPr/>
        </p:nvGrpSpPr>
        <p:grpSpPr bwMode="auto">
          <a:xfrm>
            <a:off x="1655763" y="2979738"/>
            <a:ext cx="4937125" cy="1290637"/>
            <a:chOff x="952" y="1877"/>
            <a:chExt cx="3110" cy="813"/>
          </a:xfrm>
        </p:grpSpPr>
        <p:sp>
          <p:nvSpPr>
            <p:cNvPr id="16444" name="Line 40"/>
            <p:cNvSpPr>
              <a:spLocks noChangeShapeType="1"/>
            </p:cNvSpPr>
            <p:nvPr/>
          </p:nvSpPr>
          <p:spPr bwMode="auto">
            <a:xfrm flipV="1">
              <a:off x="952" y="1886"/>
              <a:ext cx="3110" cy="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5" name="Line 41"/>
            <p:cNvSpPr>
              <a:spLocks noChangeShapeType="1"/>
            </p:cNvSpPr>
            <p:nvPr/>
          </p:nvSpPr>
          <p:spPr bwMode="auto">
            <a:xfrm>
              <a:off x="2599" y="1883"/>
              <a:ext cx="0" cy="41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6" name="Line 42"/>
            <p:cNvSpPr>
              <a:spLocks noChangeShapeType="1"/>
            </p:cNvSpPr>
            <p:nvPr/>
          </p:nvSpPr>
          <p:spPr bwMode="auto">
            <a:xfrm flipH="1">
              <a:off x="2689" y="1877"/>
              <a:ext cx="2" cy="81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10" name="Group 43"/>
          <p:cNvGrpSpPr>
            <a:grpSpLocks/>
          </p:cNvGrpSpPr>
          <p:nvPr/>
        </p:nvGrpSpPr>
        <p:grpSpPr bwMode="auto">
          <a:xfrm>
            <a:off x="1700213" y="1712913"/>
            <a:ext cx="6608762" cy="4478337"/>
            <a:chOff x="980" y="1079"/>
            <a:chExt cx="4163" cy="2821"/>
          </a:xfrm>
        </p:grpSpPr>
        <p:sp>
          <p:nvSpPr>
            <p:cNvPr id="16439" name="Line 44"/>
            <p:cNvSpPr>
              <a:spLocks noChangeShapeType="1"/>
            </p:cNvSpPr>
            <p:nvPr/>
          </p:nvSpPr>
          <p:spPr bwMode="auto">
            <a:xfrm>
              <a:off x="980" y="2290"/>
              <a:ext cx="4163" cy="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0" name="Line 45"/>
            <p:cNvSpPr>
              <a:spLocks noChangeShapeType="1"/>
            </p:cNvSpPr>
            <p:nvPr/>
          </p:nvSpPr>
          <p:spPr bwMode="auto">
            <a:xfrm flipV="1">
              <a:off x="2883" y="1079"/>
              <a:ext cx="0" cy="121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1" name="Line 46"/>
            <p:cNvSpPr>
              <a:spLocks noChangeShapeType="1"/>
            </p:cNvSpPr>
            <p:nvPr/>
          </p:nvSpPr>
          <p:spPr bwMode="auto">
            <a:xfrm flipH="1" flipV="1">
              <a:off x="2973" y="1887"/>
              <a:ext cx="2" cy="405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2" name="Line 47"/>
            <p:cNvSpPr>
              <a:spLocks noChangeShapeType="1"/>
            </p:cNvSpPr>
            <p:nvPr/>
          </p:nvSpPr>
          <p:spPr bwMode="auto">
            <a:xfrm flipH="1">
              <a:off x="3019" y="2292"/>
              <a:ext cx="4" cy="39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43" name="Line 48"/>
            <p:cNvSpPr>
              <a:spLocks noChangeShapeType="1"/>
            </p:cNvSpPr>
            <p:nvPr/>
          </p:nvSpPr>
          <p:spPr bwMode="auto">
            <a:xfrm>
              <a:off x="3116" y="2292"/>
              <a:ext cx="0" cy="1608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11" name="Group 49"/>
          <p:cNvGrpSpPr>
            <a:grpSpLocks/>
          </p:cNvGrpSpPr>
          <p:nvPr/>
        </p:nvGrpSpPr>
        <p:grpSpPr bwMode="auto">
          <a:xfrm>
            <a:off x="2246313" y="1712913"/>
            <a:ext cx="6211887" cy="4478337"/>
            <a:chOff x="1324" y="1079"/>
            <a:chExt cx="3913" cy="2821"/>
          </a:xfrm>
        </p:grpSpPr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>
              <a:off x="1324" y="2692"/>
              <a:ext cx="391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 flipV="1">
              <a:off x="3308" y="1079"/>
              <a:ext cx="0" cy="160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 flipV="1">
              <a:off x="3402" y="1488"/>
              <a:ext cx="0" cy="119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 flipV="1">
              <a:off x="3494" y="1883"/>
              <a:ext cx="0" cy="80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3589" y="2691"/>
              <a:ext cx="0" cy="120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12" name="Group 55"/>
          <p:cNvGrpSpPr>
            <a:grpSpLocks/>
          </p:cNvGrpSpPr>
          <p:nvPr/>
        </p:nvGrpSpPr>
        <p:grpSpPr bwMode="auto">
          <a:xfrm>
            <a:off x="1728788" y="1087438"/>
            <a:ext cx="5397500" cy="5103812"/>
            <a:chOff x="998" y="685"/>
            <a:chExt cx="3400" cy="3215"/>
          </a:xfrm>
        </p:grpSpPr>
        <p:sp>
          <p:nvSpPr>
            <p:cNvPr id="16425" name="Line 56"/>
            <p:cNvSpPr>
              <a:spLocks noChangeShapeType="1"/>
            </p:cNvSpPr>
            <p:nvPr/>
          </p:nvSpPr>
          <p:spPr bwMode="auto">
            <a:xfrm>
              <a:off x="998" y="3095"/>
              <a:ext cx="340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6" name="Line 57"/>
            <p:cNvSpPr>
              <a:spLocks noChangeShapeType="1"/>
            </p:cNvSpPr>
            <p:nvPr/>
          </p:nvSpPr>
          <p:spPr bwMode="auto">
            <a:xfrm flipV="1">
              <a:off x="3781" y="685"/>
              <a:ext cx="0" cy="24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7" name="Line 58"/>
            <p:cNvSpPr>
              <a:spLocks noChangeShapeType="1"/>
            </p:cNvSpPr>
            <p:nvPr/>
          </p:nvSpPr>
          <p:spPr bwMode="auto">
            <a:xfrm flipV="1">
              <a:off x="3968" y="1489"/>
              <a:ext cx="0" cy="160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8" name="Line 59"/>
            <p:cNvSpPr>
              <a:spLocks noChangeShapeType="1"/>
            </p:cNvSpPr>
            <p:nvPr/>
          </p:nvSpPr>
          <p:spPr bwMode="auto">
            <a:xfrm flipH="1" flipV="1">
              <a:off x="3870" y="1081"/>
              <a:ext cx="4" cy="201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9" name="Line 60"/>
            <p:cNvSpPr>
              <a:spLocks noChangeShapeType="1"/>
            </p:cNvSpPr>
            <p:nvPr/>
          </p:nvSpPr>
          <p:spPr bwMode="auto">
            <a:xfrm flipH="1" flipV="1">
              <a:off x="4059" y="1887"/>
              <a:ext cx="2" cy="120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0" name="Line 61"/>
            <p:cNvSpPr>
              <a:spLocks noChangeShapeType="1"/>
            </p:cNvSpPr>
            <p:nvPr/>
          </p:nvSpPr>
          <p:spPr bwMode="auto">
            <a:xfrm flipV="1">
              <a:off x="4153" y="2293"/>
              <a:ext cx="0" cy="80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1" name="Line 62"/>
            <p:cNvSpPr>
              <a:spLocks noChangeShapeType="1"/>
            </p:cNvSpPr>
            <p:nvPr/>
          </p:nvSpPr>
          <p:spPr bwMode="auto">
            <a:xfrm flipH="1" flipV="1">
              <a:off x="4245" y="2693"/>
              <a:ext cx="2" cy="40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2" name="Line 63"/>
            <p:cNvSpPr>
              <a:spLocks noChangeShapeType="1"/>
            </p:cNvSpPr>
            <p:nvPr/>
          </p:nvSpPr>
          <p:spPr bwMode="auto">
            <a:xfrm>
              <a:off x="4294" y="3096"/>
              <a:ext cx="0" cy="39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33" name="Line 64"/>
            <p:cNvSpPr>
              <a:spLocks noChangeShapeType="1"/>
            </p:cNvSpPr>
            <p:nvPr/>
          </p:nvSpPr>
          <p:spPr bwMode="auto">
            <a:xfrm>
              <a:off x="4386" y="3096"/>
              <a:ext cx="0" cy="80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6413" name="Group 65"/>
          <p:cNvGrpSpPr>
            <a:grpSpLocks/>
          </p:cNvGrpSpPr>
          <p:nvPr/>
        </p:nvGrpSpPr>
        <p:grpSpPr bwMode="auto">
          <a:xfrm>
            <a:off x="1728788" y="1712913"/>
            <a:ext cx="6875462" cy="4478337"/>
            <a:chOff x="998" y="1079"/>
            <a:chExt cx="4331" cy="2821"/>
          </a:xfrm>
        </p:grpSpPr>
        <p:sp>
          <p:nvSpPr>
            <p:cNvPr id="16421" name="Line 66"/>
            <p:cNvSpPr>
              <a:spLocks noChangeShapeType="1"/>
            </p:cNvSpPr>
            <p:nvPr/>
          </p:nvSpPr>
          <p:spPr bwMode="auto">
            <a:xfrm>
              <a:off x="998" y="3497"/>
              <a:ext cx="4331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2" name="Line 67"/>
            <p:cNvSpPr>
              <a:spLocks noChangeShapeType="1"/>
            </p:cNvSpPr>
            <p:nvPr/>
          </p:nvSpPr>
          <p:spPr bwMode="auto">
            <a:xfrm flipV="1">
              <a:off x="4672" y="2693"/>
              <a:ext cx="0" cy="808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3" name="Line 68"/>
            <p:cNvSpPr>
              <a:spLocks noChangeShapeType="1"/>
            </p:cNvSpPr>
            <p:nvPr/>
          </p:nvSpPr>
          <p:spPr bwMode="auto">
            <a:xfrm flipV="1">
              <a:off x="4578" y="1079"/>
              <a:ext cx="0" cy="2416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424" name="Line 69"/>
            <p:cNvSpPr>
              <a:spLocks noChangeShapeType="1"/>
            </p:cNvSpPr>
            <p:nvPr/>
          </p:nvSpPr>
          <p:spPr bwMode="auto">
            <a:xfrm>
              <a:off x="4764" y="3489"/>
              <a:ext cx="0" cy="411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6414" name="Line 70"/>
          <p:cNvSpPr>
            <a:spLocks noChangeShapeType="1"/>
          </p:cNvSpPr>
          <p:nvPr/>
        </p:nvSpPr>
        <p:spPr bwMode="auto">
          <a:xfrm>
            <a:off x="2987675" y="6191250"/>
            <a:ext cx="56165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5" name="Line 71"/>
          <p:cNvSpPr>
            <a:spLocks noChangeShapeType="1"/>
          </p:cNvSpPr>
          <p:nvPr/>
        </p:nvSpPr>
        <p:spPr bwMode="auto">
          <a:xfrm flipV="1">
            <a:off x="8012113" y="1087438"/>
            <a:ext cx="0" cy="51038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6" name="Line 72"/>
          <p:cNvSpPr>
            <a:spLocks noChangeShapeType="1"/>
          </p:cNvSpPr>
          <p:nvPr/>
        </p:nvSpPr>
        <p:spPr bwMode="auto">
          <a:xfrm flipV="1">
            <a:off x="8161338" y="2363788"/>
            <a:ext cx="0" cy="3827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7" name="Line 73"/>
          <p:cNvSpPr>
            <a:spLocks noChangeShapeType="1"/>
          </p:cNvSpPr>
          <p:nvPr/>
        </p:nvSpPr>
        <p:spPr bwMode="auto">
          <a:xfrm flipV="1">
            <a:off x="8308975" y="3640138"/>
            <a:ext cx="0" cy="2551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8" name="Line 74"/>
          <p:cNvSpPr>
            <a:spLocks noChangeShapeType="1"/>
          </p:cNvSpPr>
          <p:nvPr/>
        </p:nvSpPr>
        <p:spPr bwMode="auto">
          <a:xfrm flipV="1">
            <a:off x="8604250" y="5548313"/>
            <a:ext cx="0" cy="6429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9" name="Line 75"/>
          <p:cNvSpPr>
            <a:spLocks noChangeShapeType="1"/>
          </p:cNvSpPr>
          <p:nvPr/>
        </p:nvSpPr>
        <p:spPr bwMode="auto">
          <a:xfrm flipV="1">
            <a:off x="8458200" y="4270375"/>
            <a:ext cx="4763" cy="1920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20" name="Text Box 76"/>
          <p:cNvSpPr txBox="1">
            <a:spLocks noChangeArrowheads="1"/>
          </p:cNvSpPr>
          <p:nvPr/>
        </p:nvSpPr>
        <p:spPr bwMode="auto">
          <a:xfrm>
            <a:off x="790575" y="307975"/>
            <a:ext cx="727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2000" b="1"/>
              <a:t>Interactive Effects of Racism against M</a:t>
            </a:r>
            <a:r>
              <a:rPr lang="en-US" sz="2000" b="1">
                <a:cs typeface="Arial" charset="0"/>
              </a:rPr>
              <a:t>āori </a:t>
            </a:r>
            <a:r>
              <a:rPr lang="en-NZ" sz="2000" b="1"/>
              <a:t>in New Zealand</a:t>
            </a:r>
            <a:endParaRPr lang="en-US" sz="2000" b="1"/>
          </a:p>
        </p:txBody>
      </p:sp>
      <p:sp>
        <p:nvSpPr>
          <p:cNvPr id="2" name="Rectangle 1"/>
          <p:cNvSpPr/>
          <p:nvPr/>
        </p:nvSpPr>
        <p:spPr>
          <a:xfrm>
            <a:off x="7516176" y="6303531"/>
            <a:ext cx="109664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200" dirty="0">
                <a:latin typeface="Calibri"/>
                <a:ea typeface="Calibri"/>
                <a:cs typeface="Times New Roman"/>
              </a:rPr>
              <a:t>Pack, S. (2012)</a:t>
            </a:r>
            <a:endParaRPr lang="en-NZ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Aims of this study</a:t>
            </a:r>
            <a:endParaRPr lang="en-GB" sz="4000" b="1" u="sng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593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smtClean="0"/>
              <a:t>Explore personal accounts of racism against Māori.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2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smtClean="0"/>
              <a:t>Investigate the consequences.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2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smtClean="0"/>
              <a:t>Explore possibilities for positive change in terms of race relations in New Zealand.</a:t>
            </a:r>
            <a:endParaRPr lang="en-GB" sz="220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7038" y="3962400"/>
            <a:ext cx="8305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chemeClr val="tx2"/>
                </a:solidFill>
              </a:rPr>
              <a:t>Design</a:t>
            </a:r>
          </a:p>
          <a:p>
            <a:pPr algn="ctr"/>
            <a:endParaRPr lang="en-US" sz="1400" b="1" u="sng">
              <a:solidFill>
                <a:schemeClr val="tx2"/>
              </a:solidFill>
            </a:endParaRPr>
          </a:p>
          <a:p>
            <a:r>
              <a:rPr lang="en-US" sz="2200">
                <a:solidFill>
                  <a:schemeClr val="tx2"/>
                </a:solidFill>
              </a:rPr>
              <a:t>1.	 A qualitative design employing interviews with open 	ended  questions </a:t>
            </a:r>
          </a:p>
          <a:p>
            <a:r>
              <a:rPr lang="en-US" sz="2200">
                <a:solidFill>
                  <a:schemeClr val="tx2"/>
                </a:solidFill>
              </a:rPr>
              <a:t>2.	 Analysis in the discursive analytic tradition of Potter and  	Wetherell (1987).</a:t>
            </a:r>
            <a:endParaRPr lang="en-GB" sz="2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/>
              <a:t>Talking about talk</a:t>
            </a: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NZ" sz="2000"/>
          </a:p>
          <a:p>
            <a:pPr>
              <a:lnSpc>
                <a:spcPct val="90000"/>
              </a:lnSpc>
              <a:buFontTx/>
              <a:buNone/>
            </a:pPr>
            <a:endParaRPr lang="en-NZ" sz="2000"/>
          </a:p>
          <a:p>
            <a:pPr>
              <a:buFontTx/>
              <a:buNone/>
            </a:pPr>
            <a:r>
              <a:rPr lang="en-NZ" sz="2000"/>
              <a:t>Hemi		and then the </a:t>
            </a:r>
            <a:r>
              <a:rPr lang="en-NZ" sz="2000" u="sng"/>
              <a:t>other</a:t>
            </a:r>
            <a:r>
              <a:rPr lang="en-NZ" sz="2000"/>
              <a:t> thing is when we </a:t>
            </a:r>
            <a:r>
              <a:rPr lang="en-NZ" sz="2000" u="sng"/>
              <a:t>talk</a:t>
            </a:r>
            <a:r>
              <a:rPr lang="en-NZ" sz="2000"/>
              <a:t>↑ (.) we tend to 		cover the whole world before we get to the point? You 		gotta find the point yourself though you know ((laughs)) </a:t>
            </a:r>
          </a:p>
          <a:p>
            <a:pPr>
              <a:buFontTx/>
              <a:buNone/>
            </a:pPr>
            <a:endParaRPr lang="en-NZ" sz="2000"/>
          </a:p>
          <a:p>
            <a:pPr>
              <a:buFontTx/>
              <a:buNone/>
            </a:pPr>
            <a:r>
              <a:rPr lang="en-NZ" sz="2000"/>
              <a:t>Hemi		we talk about everything like we’re more concerned 		about the </a:t>
            </a:r>
            <a:r>
              <a:rPr lang="en-NZ" sz="2000" u="sng"/>
              <a:t>who::le thi:ng</a:t>
            </a:r>
            <a:r>
              <a:rPr lang="en-NZ" sz="2000"/>
              <a:t> you know rather than </a:t>
            </a:r>
            <a:r>
              <a:rPr lang="en-NZ" sz="2000" u="sng"/>
              <a:t>that</a:t>
            </a:r>
            <a:r>
              <a:rPr lang="en-NZ" sz="2000"/>
              <a:t> </a:t>
            </a:r>
            <a:r>
              <a:rPr lang="en-NZ" sz="2000" u="sng"/>
              <a:t>thing</a:t>
            </a:r>
            <a:r>
              <a:rPr lang="en-NZ" sz="2000"/>
              <a:t> 		and sometimes I think they (Pakeha) don’t understand 		your way of talking? because even I well I tend to 		beat around the bush and you come to a 			conclusion that’s not </a:t>
            </a:r>
            <a:r>
              <a:rPr lang="en-NZ" sz="2000" u="sng"/>
              <a:t>really</a:t>
            </a:r>
            <a:r>
              <a:rPr lang="en-NZ" sz="2000"/>
              <a:t> a conclusion? ((laughs))</a:t>
            </a:r>
          </a:p>
          <a:p>
            <a:pPr>
              <a:buFontTx/>
              <a:buNone/>
            </a:pPr>
            <a:r>
              <a:rPr lang="en-US" sz="2000"/>
              <a:t>			you know what I mean eh</a:t>
            </a:r>
            <a:r>
              <a:rPr lang="en-US" sz="2000">
                <a:cs typeface="Arial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151341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Cultural sensitivity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Recruitment: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	2 sources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Interviews 1-2 hours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24 Participants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Ages:	30 – 74 years,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		mean age 53.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Ethnicity:	19 M</a:t>
            </a:r>
            <a:r>
              <a:rPr lang="en-US" sz="1800" smtClean="0">
                <a:cs typeface="Arial" charset="0"/>
              </a:rPr>
              <a:t>āori,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5 non-</a:t>
            </a:r>
            <a:r>
              <a:rPr lang="en-US" sz="1800" smtClean="0"/>
              <a:t>M</a:t>
            </a:r>
            <a:r>
              <a:rPr lang="en-US" sz="1800" smtClean="0">
                <a:cs typeface="Arial" charset="0"/>
              </a:rPr>
              <a:t>āori partners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Occupations: 	a wide range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including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professionals,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nonprofessionals,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some retirees.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	</a:t>
            </a:r>
          </a:p>
          <a:p>
            <a:pPr eaLnBrk="1" hangingPunct="1">
              <a:lnSpc>
                <a:spcPct val="80000"/>
              </a:lnSpc>
            </a:pPr>
            <a:endParaRPr lang="en-GB" sz="180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09600" y="304800"/>
            <a:ext cx="50069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u="sng"/>
              <a:t>Methods and procedures</a:t>
            </a:r>
          </a:p>
        </p:txBody>
      </p:sp>
      <p:pic>
        <p:nvPicPr>
          <p:cNvPr id="18436" name="Picture 5" descr="http://wn.elim.org.nz/_r/uploads/chum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739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wakamaori.co.nz/site/wp-content/uploads/2011/07/Takapuwahia-photos-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http://t1.gstatic.com/images?q=tbn:ANd9GcR2fUjAwCTMMiE96ItihaXXbdXzpgwxLr7eJV7cDnaqWCJU8lCHP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ANd9GcRU1hXgTYXaWR1bHRF8g2lJuZ8zV-UxMqMiGc3aNP08GMnX0oee6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429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dirty="0" smtClean="0"/>
              <a:t>Recruitment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Pākehā                            M</a:t>
            </a:r>
            <a:r>
              <a:rPr lang="en-US" sz="3200" dirty="0" smtClean="0">
                <a:cs typeface="Arial" charset="0"/>
              </a:rPr>
              <a:t>āori</a:t>
            </a:r>
          </a:p>
        </p:txBody>
      </p:sp>
      <p:graphicFrame>
        <p:nvGraphicFramePr>
          <p:cNvPr id="31787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97704"/>
              </p:ext>
            </p:extLst>
          </p:nvPr>
        </p:nvGraphicFramePr>
        <p:xfrm>
          <a:off x="457200" y="1600200"/>
          <a:ext cx="8229600" cy="42150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didn’t have to know them;  University letterhead on forms sufficient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need to know and trust interviewer before agreeing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time needed to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socialise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Interviewer spent time talking, eating together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mistrust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Mistrust of Pākehā research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Researcher privilege expected within reason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Researcher privilege / hegemony suspected and discussed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Expectation that academic research would benefit ‘society’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earnest desire for it to improve the lives of Māori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467600" y="5943600"/>
            <a:ext cx="123559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NZ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Pack, S. (2012</a:t>
            </a:r>
            <a:r>
              <a:rPr lang="en-NZ" sz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                  </a:t>
            </a:r>
            <a:r>
              <a:rPr lang="en-US" sz="3200" u="sng" smtClean="0"/>
              <a:t>Interview process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      Pākehā                           M</a:t>
            </a:r>
            <a:r>
              <a:rPr lang="en-US" sz="3200" smtClean="0">
                <a:cs typeface="Arial" charset="0"/>
              </a:rPr>
              <a:t>āori</a:t>
            </a:r>
            <a:r>
              <a:rPr lang="en-US" sz="1800" smtClean="0"/>
              <a:t> </a:t>
            </a:r>
            <a:br>
              <a:rPr lang="en-US" sz="1800" smtClean="0"/>
            </a:br>
            <a:endParaRPr lang="en-GB" sz="1800" smtClean="0"/>
          </a:p>
        </p:txBody>
      </p:sp>
      <p:graphicFrame>
        <p:nvGraphicFramePr>
          <p:cNvPr id="33819" name="Group 2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3352800"/>
                <a:gridCol w="4876800"/>
              </a:tblGrid>
              <a:tr h="45259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physical contact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spiritual element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 or drink not mandatory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Koha an accepted part of Massey procedure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Uninterrupted setting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Crisp timing;  a limit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Seldom stopped tape                                     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Answers pinpointed; a ‘scientific’ response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Interviewer not expected to comment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quick sign off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Interviewer could remain a stranger /acquaintance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Awhi before and after, and/or hongi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Prayer possible before or after interview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 and drink required as part of 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āori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Koha indicated an understanding of the principle of tauutuutu (reciprocity)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Mokopuna or relatives might arrive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was not the essence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Frequently stopped tape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Larger response: “talking all around the world” “it’s about relationships”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Interviewer’s empathy and opinion enquired about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 getting sign off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was the start of a relationship and a connection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43800" y="6242129"/>
            <a:ext cx="123559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400" dirty="0">
                <a:latin typeface="Calibri"/>
                <a:ea typeface="Calibri"/>
                <a:cs typeface="Times New Roman"/>
              </a:rPr>
              <a:t>Pack, S. (2012</a:t>
            </a:r>
            <a:r>
              <a:rPr lang="en-NZ" sz="1200" dirty="0">
                <a:latin typeface="Calibri"/>
                <a:ea typeface="Calibri"/>
                <a:cs typeface="Times New Roman"/>
              </a:rPr>
              <a:t>)</a:t>
            </a:r>
            <a:endParaRPr lang="en-NZ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71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http://t3.gstatic.com/images?q=tbn:ANd9GcSdiARyd0CmCIqUZ6uFFdPAXBecZsEhhTwqGu0Kt5JJph5O2Nhe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489700" y="6176963"/>
            <a:ext cx="189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900">
                <a:latin typeface="Tahoma" pitchFamily="34" charset="0"/>
                <a:cs typeface="Tahoma" pitchFamily="34" charset="0"/>
              </a:rPr>
              <a:t>http://analyfe.com/tag/optimism/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0" y="22748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O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P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T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I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M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I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S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NZ" b="1">
                <a:latin typeface="Times New Roman" pitchFamily="18" charset="0"/>
                <a:cs typeface="Times New Roman" pitchFamily="18" charset="0"/>
              </a:rPr>
              <a:t>M</a:t>
            </a:r>
            <a:endParaRPr lang="en-N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6096000" y="1074738"/>
            <a:ext cx="190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2800" b="1">
                <a:latin typeface="Times New Roman" pitchFamily="18" charset="0"/>
                <a:cs typeface="Times New Roman" pitchFamily="18" charset="0"/>
              </a:rPr>
              <a:t>Things are better now than they used to be</a:t>
            </a:r>
          </a:p>
          <a:p>
            <a:endParaRPr lang="en-NZ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b="1">
                <a:latin typeface="Times New Roman" pitchFamily="18" charset="0"/>
                <a:cs typeface="Times New Roman" pitchFamily="18" charset="0"/>
              </a:rPr>
              <a:t>Minimise</a:t>
            </a:r>
          </a:p>
          <a:p>
            <a:endParaRPr lang="en-NZ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b="1">
                <a:latin typeface="Times New Roman" pitchFamily="18" charset="0"/>
                <a:cs typeface="Times New Roman" pitchFamily="18" charset="0"/>
              </a:rPr>
              <a:t>Excuse</a:t>
            </a:r>
          </a:p>
          <a:p>
            <a:endParaRPr lang="en-NZ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b="1">
                <a:latin typeface="Times New Roman" pitchFamily="18" charset="0"/>
                <a:cs typeface="Times New Roman" pitchFamily="18" charset="0"/>
              </a:rPr>
              <a:t>Ngati Kiwi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Twi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48641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172200" y="5376863"/>
            <a:ext cx="9096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NZ" sz="900" i="1"/>
              <a:t>UK: Daily 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ulk2.destructoid.com/ul/130230-awe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89427" cy="49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5638800" y="3089672"/>
            <a:ext cx="210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3200" dirty="0">
                <a:latin typeface="Times New Roman" pitchFamily="18" charset="0"/>
                <a:cs typeface="Times New Roman" pitchFamily="18" charset="0"/>
              </a:rPr>
              <a:t>Acceptance</a:t>
            </a:r>
            <a:endParaRPr lang="en-NZ" sz="3200" dirty="0"/>
          </a:p>
        </p:txBody>
      </p:sp>
      <p:sp>
        <p:nvSpPr>
          <p:cNvPr id="2" name="Rectangle 1"/>
          <p:cNvSpPr/>
          <p:nvPr/>
        </p:nvSpPr>
        <p:spPr>
          <a:xfrm>
            <a:off x="5181600" y="5857456"/>
            <a:ext cx="4572000" cy="240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900" dirty="0" smtClean="0">
                <a:effectLst/>
                <a:latin typeface="Tahoma"/>
                <a:ea typeface="Times New Roman"/>
                <a:cs typeface="Times New Roman"/>
              </a:rPr>
              <a:t>http://www.usernetsite.com/photography/tornadoes.php</a:t>
            </a:r>
            <a:endParaRPr lang="en-NZ" sz="9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Foucauldian racism:</a:t>
            </a:r>
            <a:br>
              <a:rPr lang="en-US" sz="2800" smtClean="0"/>
            </a:br>
            <a:r>
              <a:rPr lang="en-US" sz="2800" smtClean="0"/>
              <a:t>a disempowering discourse</a:t>
            </a:r>
            <a:endParaRPr lang="en-GB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sz="1800" smtClean="0"/>
              <a:t>Hose	Yeah I went to a big school </a:t>
            </a:r>
          </a:p>
          <a:p>
            <a:pPr eaLnBrk="1" hangingPunct="1">
              <a:buFontTx/>
              <a:buNone/>
            </a:pPr>
            <a:r>
              <a:rPr lang="en-NZ" sz="1800" smtClean="0"/>
              <a:t>		but there were a </a:t>
            </a:r>
            <a:r>
              <a:rPr lang="en-NZ" sz="1800" u="sng" smtClean="0"/>
              <a:t>lot</a:t>
            </a:r>
            <a:r>
              <a:rPr lang="en-NZ" sz="1800" smtClean="0"/>
              <a:t> of people who would (indistinct) you </a:t>
            </a:r>
            <a:r>
              <a:rPr lang="en-NZ" sz="1800" smtClean="0">
                <a:solidFill>
                  <a:srgbClr val="FF3300"/>
                </a:solidFill>
              </a:rPr>
              <a:t>niggers</a:t>
            </a:r>
            <a:r>
              <a:rPr lang="en-NZ" sz="1800" smtClean="0"/>
              <a:t> 	you </a:t>
            </a:r>
            <a:r>
              <a:rPr lang="en-NZ" sz="1800" smtClean="0">
                <a:solidFill>
                  <a:srgbClr val="FF3300"/>
                </a:solidFill>
              </a:rPr>
              <a:t>dumb</a:t>
            </a:r>
            <a:r>
              <a:rPr lang="en-NZ" sz="1800" smtClean="0"/>
              <a:t> niggers</a:t>
            </a:r>
          </a:p>
          <a:p>
            <a:pPr eaLnBrk="1" hangingPunct="1">
              <a:buFontTx/>
              <a:buNone/>
            </a:pPr>
            <a:r>
              <a:rPr lang="en-NZ" sz="1800" smtClean="0"/>
              <a:t>Sylvia	wow!</a:t>
            </a:r>
          </a:p>
          <a:p>
            <a:pPr eaLnBrk="1" hangingPunct="1">
              <a:buFontTx/>
              <a:buNone/>
            </a:pPr>
            <a:r>
              <a:rPr lang="en-NZ" sz="1800" smtClean="0"/>
              <a:t>Hose	dumb Māoris Māoris </a:t>
            </a:r>
            <a:r>
              <a:rPr lang="en-NZ" sz="1800" u="sng" smtClean="0"/>
              <a:t>Māoris</a:t>
            </a:r>
            <a:r>
              <a:rPr lang="en-NZ" sz="1800" smtClean="0"/>
              <a:t> you know but just even </a:t>
            </a:r>
            <a:r>
              <a:rPr lang="en-NZ" sz="1800" smtClean="0">
                <a:solidFill>
                  <a:srgbClr val="FF3300"/>
                </a:solidFill>
              </a:rPr>
              <a:t>not saying 		things properly</a:t>
            </a:r>
            <a:r>
              <a:rPr lang="en-NZ" sz="1800" smtClean="0"/>
              <a:t> you know</a:t>
            </a:r>
            <a:r>
              <a:rPr lang="en-NZ" sz="1800" smtClean="0">
                <a:cs typeface="Arial" charset="0"/>
              </a:rPr>
              <a:t>↑</a:t>
            </a:r>
            <a:r>
              <a:rPr lang="en-NZ" sz="1800" smtClean="0"/>
              <a:t> just to antagonise you</a:t>
            </a:r>
          </a:p>
          <a:p>
            <a:pPr eaLnBrk="1" hangingPunct="1">
              <a:buFontTx/>
              <a:buNone/>
            </a:pPr>
            <a:r>
              <a:rPr lang="en-NZ" sz="1800" smtClean="0"/>
              <a:t>Sylvia	[indistinct] yeah yeahup</a:t>
            </a:r>
          </a:p>
          <a:p>
            <a:pPr eaLnBrk="1" hangingPunct="1">
              <a:buFontTx/>
              <a:buNone/>
            </a:pPr>
            <a:r>
              <a:rPr lang="en-NZ" sz="1800" smtClean="0"/>
              <a:t>Hose	you’re </a:t>
            </a:r>
            <a:r>
              <a:rPr lang="en-NZ" sz="1800" smtClean="0">
                <a:solidFill>
                  <a:srgbClr val="FF3300"/>
                </a:solidFill>
              </a:rPr>
              <a:t>too dumb</a:t>
            </a:r>
            <a:r>
              <a:rPr lang="en-NZ" sz="1800" smtClean="0"/>
              <a:t> you know? yeah guys are going what are you doing? 	often it would be like(.) </a:t>
            </a:r>
            <a:r>
              <a:rPr lang="en-NZ" sz="1800" smtClean="0">
                <a:solidFill>
                  <a:srgbClr val="FF3300"/>
                </a:solidFill>
              </a:rPr>
              <a:t>what’re you </a:t>
            </a:r>
            <a:r>
              <a:rPr lang="en-NZ" sz="1800" u="sng" smtClean="0">
                <a:solidFill>
                  <a:srgbClr val="FF3300"/>
                </a:solidFill>
              </a:rPr>
              <a:t>doing</a:t>
            </a:r>
            <a:r>
              <a:rPr lang="en-NZ" sz="1800" smtClean="0">
                <a:solidFill>
                  <a:srgbClr val="FF3300"/>
                </a:solidFill>
              </a:rPr>
              <a:t> in a class</a:t>
            </a:r>
            <a:r>
              <a:rPr lang="en-NZ" sz="1800" smtClean="0"/>
              <a:t> like I’d be doing 	</a:t>
            </a:r>
            <a:r>
              <a:rPr lang="en-NZ" sz="1800" u="sng" smtClean="0"/>
              <a:t>science</a:t>
            </a:r>
            <a:r>
              <a:rPr lang="en-NZ" sz="1800" smtClean="0"/>
              <a:t> you know</a:t>
            </a:r>
          </a:p>
          <a:p>
            <a:pPr eaLnBrk="1" hangingPunct="1">
              <a:buFontTx/>
              <a:buNone/>
            </a:pPr>
            <a:r>
              <a:rPr lang="en-NZ" sz="1800" smtClean="0"/>
              <a:t>Sylvia	mm hm</a:t>
            </a:r>
          </a:p>
          <a:p>
            <a:pPr eaLnBrk="1" hangingPunct="1">
              <a:buFontTx/>
              <a:buNone/>
            </a:pPr>
            <a:r>
              <a:rPr lang="en-NZ" sz="1800" smtClean="0"/>
              <a:t>Hose	and it’d be </a:t>
            </a:r>
            <a:r>
              <a:rPr lang="en-NZ" sz="1800" smtClean="0">
                <a:solidFill>
                  <a:srgbClr val="FF3300"/>
                </a:solidFill>
              </a:rPr>
              <a:t>what’s the point</a:t>
            </a:r>
            <a:r>
              <a:rPr lang="en-NZ" sz="1800" smtClean="0"/>
              <a:t> </a:t>
            </a:r>
            <a:r>
              <a:rPr lang="en-NZ" sz="1800" smtClean="0">
                <a:solidFill>
                  <a:srgbClr val="FF3300"/>
                </a:solidFill>
              </a:rPr>
              <a:t>in you even </a:t>
            </a:r>
            <a:r>
              <a:rPr lang="en-NZ" sz="1800" u="sng" smtClean="0">
                <a:solidFill>
                  <a:srgbClr val="FF3300"/>
                </a:solidFill>
              </a:rPr>
              <a:t>trying</a:t>
            </a:r>
            <a:r>
              <a:rPr lang="en-NZ" sz="1800" smtClean="0">
                <a:solidFill>
                  <a:srgbClr val="FF3300"/>
                </a:solidFill>
              </a:rPr>
              <a:t> mate</a:t>
            </a:r>
          </a:p>
          <a:p>
            <a:pPr eaLnBrk="1" hangingPunct="1">
              <a:buFontTx/>
              <a:buNone/>
            </a:pPr>
            <a:r>
              <a:rPr lang="en-NZ" sz="1800" smtClean="0"/>
              <a:t>Sylvia	</a:t>
            </a:r>
            <a:r>
              <a:rPr lang="en-NZ" sz="1800" u="sng" smtClean="0"/>
              <a:t>really</a:t>
            </a:r>
          </a:p>
          <a:p>
            <a:pPr eaLnBrk="1" hangingPunct="1">
              <a:buFontTx/>
              <a:buNone/>
            </a:pPr>
            <a:r>
              <a:rPr lang="en-NZ" sz="1800" smtClean="0"/>
              <a:t>Hose	you know? ‘</a:t>
            </a:r>
            <a:r>
              <a:rPr lang="en-NZ" sz="1800" smtClean="0">
                <a:solidFill>
                  <a:srgbClr val="FF3300"/>
                </a:solidFill>
              </a:rPr>
              <a:t>cause you’ll end up pushing a broom</a:t>
            </a:r>
            <a:endParaRPr lang="en-GB" sz="18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http://4.bp.blogspot.com/_9iKzeatV1Zw/SXEnv5Jxk9I/AAAAAAAAAFs/-DoJ75ZTd7k/s400/Maori+road+wo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66788"/>
            <a:ext cx="487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553200" y="990600"/>
            <a:ext cx="2590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2000" b="1"/>
              <a:t>Negative and</a:t>
            </a:r>
          </a:p>
          <a:p>
            <a:r>
              <a:rPr lang="en-NZ" sz="2000" b="1"/>
              <a:t>erroneous</a:t>
            </a:r>
          </a:p>
          <a:p>
            <a:r>
              <a:rPr lang="en-NZ" sz="2000" b="1"/>
              <a:t>internalisations</a:t>
            </a:r>
          </a:p>
          <a:p>
            <a:endParaRPr lang="en-NZ"/>
          </a:p>
          <a:p>
            <a:r>
              <a:rPr lang="en-NZ"/>
              <a:t>Pākehā </a:t>
            </a:r>
          </a:p>
          <a:p>
            <a:r>
              <a:rPr lang="en-NZ"/>
              <a:t>make better</a:t>
            </a:r>
          </a:p>
          <a:p>
            <a:r>
              <a:rPr lang="en-NZ"/>
              <a:t>leaders</a:t>
            </a:r>
          </a:p>
          <a:p>
            <a:endParaRPr lang="en-NZ"/>
          </a:p>
          <a:p>
            <a:r>
              <a:rPr lang="en-NZ"/>
              <a:t>Pākehā </a:t>
            </a:r>
          </a:p>
          <a:p>
            <a:r>
              <a:rPr lang="en-NZ"/>
              <a:t>are more</a:t>
            </a:r>
          </a:p>
          <a:p>
            <a:r>
              <a:rPr lang="en-NZ"/>
              <a:t>intelligent</a:t>
            </a:r>
          </a:p>
          <a:p>
            <a:endParaRPr lang="en-NZ"/>
          </a:p>
          <a:p>
            <a:r>
              <a:rPr lang="en-NZ"/>
              <a:t>Māori are</a:t>
            </a:r>
          </a:p>
          <a:p>
            <a:r>
              <a:rPr lang="en-NZ"/>
              <a:t>funny </a:t>
            </a:r>
          </a:p>
          <a:p>
            <a:r>
              <a:rPr lang="en-NZ"/>
              <a:t>looking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143000" y="57658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Acceptance of state racism</a:t>
            </a:r>
            <a:endParaRPr lang="en-GB" sz="40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NZ" sz="1800" dirty="0"/>
              <a:t>1.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NZ" sz="2000" dirty="0" err="1" smtClean="0"/>
              <a:t>Hoa</a:t>
            </a:r>
            <a:r>
              <a:rPr lang="en-NZ" sz="2000" dirty="0"/>
              <a:t>	Well(2) well I think it </a:t>
            </a:r>
            <a:r>
              <a:rPr lang="en-NZ" sz="2000" u="sng" dirty="0"/>
              <a:t>breeds</a:t>
            </a:r>
            <a:r>
              <a:rPr lang="en-NZ" sz="2000" dirty="0"/>
              <a:t> it </a:t>
            </a:r>
            <a:r>
              <a:rPr lang="en-NZ" sz="2000" u="sng" dirty="0"/>
              <a:t>does breed</a:t>
            </a:r>
            <a:r>
              <a:rPr lang="en-NZ" sz="2000" dirty="0"/>
              <a:t> a </a:t>
            </a:r>
            <a:r>
              <a:rPr lang="en-NZ" sz="2000" dirty="0" err="1"/>
              <a:t>a</a:t>
            </a:r>
            <a:r>
              <a:rPr lang="en-NZ" sz="2000" dirty="0"/>
              <a:t> </a:t>
            </a:r>
            <a:r>
              <a:rPr lang="en-NZ" sz="2000" u="sng" dirty="0"/>
              <a:t>class</a:t>
            </a:r>
            <a:r>
              <a:rPr lang="en-NZ" sz="2000" dirty="0"/>
              <a:t> of um(2) of </a:t>
            </a:r>
            <a:r>
              <a:rPr lang="en-NZ" sz="2000" dirty="0" smtClean="0"/>
              <a:t>	ah people </a:t>
            </a:r>
            <a:r>
              <a:rPr lang="en-NZ" sz="2000" dirty="0"/>
              <a:t>that won’t get to their to rise to their </a:t>
            </a:r>
            <a:r>
              <a:rPr lang="en-NZ" sz="2000" u="sng" dirty="0"/>
              <a:t>potential</a:t>
            </a:r>
            <a:r>
              <a:rPr lang="en-NZ" sz="2000" dirty="0"/>
              <a:t> </a:t>
            </a:r>
            <a:r>
              <a:rPr lang="en-NZ" sz="2000" dirty="0" smtClean="0"/>
              <a:t>	and </a:t>
            </a:r>
            <a:r>
              <a:rPr lang="en-NZ" sz="2000" dirty="0"/>
              <a:t>I </a:t>
            </a:r>
            <a:r>
              <a:rPr lang="en-NZ" sz="2000" dirty="0" smtClean="0"/>
              <a:t>	mean </a:t>
            </a:r>
            <a:r>
              <a:rPr lang="en-NZ" sz="2000" dirty="0"/>
              <a:t>I(.)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NZ" sz="2000" dirty="0"/>
              <a:t>Sylvia	How does that happen?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NZ" sz="2000" dirty="0" err="1"/>
              <a:t>Hoa</a:t>
            </a:r>
            <a:r>
              <a:rPr lang="en-NZ" sz="2000" dirty="0"/>
              <a:t>	I suppose the attitude that </a:t>
            </a:r>
            <a:r>
              <a:rPr lang="en-NZ" sz="2000" dirty="0">
                <a:solidFill>
                  <a:srgbClr val="FF0000"/>
                </a:solidFill>
              </a:rPr>
              <a:t>you’re </a:t>
            </a:r>
            <a:r>
              <a:rPr lang="en-NZ" sz="2000" u="sng" dirty="0">
                <a:solidFill>
                  <a:srgbClr val="FF0000"/>
                </a:solidFill>
              </a:rPr>
              <a:t>not good enough</a:t>
            </a:r>
            <a:r>
              <a:rPr lang="en-NZ" sz="2000" dirty="0">
                <a:solidFill>
                  <a:srgbClr val="FF0000"/>
                </a:solidFill>
              </a:rPr>
              <a:t>↑(.) you </a:t>
            </a:r>
            <a:r>
              <a:rPr lang="en-NZ" sz="2000" dirty="0" smtClean="0">
                <a:solidFill>
                  <a:srgbClr val="FF0000"/>
                </a:solidFill>
              </a:rPr>
              <a:t>	know </a:t>
            </a:r>
            <a:r>
              <a:rPr lang="en-NZ" sz="2000" dirty="0">
                <a:solidFill>
                  <a:srgbClr val="FF0000"/>
                </a:solidFill>
              </a:rPr>
              <a:t>and </a:t>
            </a:r>
            <a:r>
              <a:rPr lang="en-NZ" sz="2000" dirty="0" smtClean="0">
                <a:solidFill>
                  <a:srgbClr val="FF0000"/>
                </a:solidFill>
              </a:rPr>
              <a:t>that’s </a:t>
            </a:r>
            <a:r>
              <a:rPr lang="en-NZ" sz="2000" dirty="0">
                <a:solidFill>
                  <a:srgbClr val="FF0000"/>
                </a:solidFill>
              </a:rPr>
              <a:t>the attitude </a:t>
            </a:r>
            <a:r>
              <a:rPr lang="en-NZ" sz="2000" u="sng" dirty="0">
                <a:solidFill>
                  <a:srgbClr val="FF0000"/>
                </a:solidFill>
              </a:rPr>
              <a:t>and you accept it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3400" y="4101674"/>
            <a:ext cx="8229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2</a:t>
            </a:r>
            <a:r>
              <a:rPr lang="en-NZ" sz="2000" dirty="0" smtClean="0">
                <a:solidFill>
                  <a:srgbClr val="000000"/>
                </a:solidFill>
              </a:rPr>
              <a:t>.</a:t>
            </a:r>
            <a:endParaRPr lang="en-NZ" sz="2000" dirty="0">
              <a:solidFill>
                <a:srgbClr val="000000"/>
              </a:solidFill>
            </a:endParaRPr>
          </a:p>
          <a:p>
            <a:r>
              <a:rPr lang="en-NZ" sz="2000" dirty="0">
                <a:solidFill>
                  <a:srgbClr val="000000"/>
                </a:solidFill>
              </a:rPr>
              <a:t>Hana	yeah well the funny thing is that when you’re </a:t>
            </a:r>
            <a:r>
              <a:rPr lang="en-NZ" sz="2000" u="sng" dirty="0">
                <a:solidFill>
                  <a:srgbClr val="000000"/>
                </a:solidFill>
              </a:rPr>
              <a:t>in it</a:t>
            </a:r>
            <a:r>
              <a:rPr lang="en-NZ" sz="2000" dirty="0">
                <a:solidFill>
                  <a:srgbClr val="000000"/>
                </a:solidFill>
              </a:rPr>
              <a:t> you just </a:t>
            </a:r>
            <a:r>
              <a:rPr lang="en-NZ" sz="2000" u="sng" dirty="0">
                <a:solidFill>
                  <a:srgbClr val="000000"/>
                </a:solidFill>
              </a:rPr>
              <a:t>do it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NZ" sz="2000" dirty="0">
                <a:solidFill>
                  <a:srgbClr val="000000"/>
                </a:solidFill>
              </a:rPr>
              <a:t>	and you do:::</a:t>
            </a:r>
            <a:r>
              <a:rPr lang="en-NZ" sz="2000" dirty="0" err="1">
                <a:solidFill>
                  <a:srgbClr val="000000"/>
                </a:solidFill>
              </a:rPr>
              <a:t>n’t</a:t>
            </a:r>
            <a:r>
              <a:rPr lang="en-NZ" sz="2000" dirty="0">
                <a:solidFill>
                  <a:srgbClr val="000000"/>
                </a:solidFill>
              </a:rPr>
              <a:t>(.) you have a bit of a </a:t>
            </a:r>
            <a:r>
              <a:rPr lang="en-NZ" sz="2000" u="sng" dirty="0">
                <a:solidFill>
                  <a:srgbClr val="000000"/>
                </a:solidFill>
              </a:rPr>
              <a:t>rail</a:t>
            </a:r>
            <a:r>
              <a:rPr lang="en-NZ" sz="2000" dirty="0">
                <a:solidFill>
                  <a:srgbClr val="000000"/>
                </a:solidFill>
              </a:rPr>
              <a:t> about it but if you </a:t>
            </a:r>
            <a:r>
              <a:rPr lang="en-NZ" sz="2000" dirty="0" smtClean="0">
                <a:solidFill>
                  <a:srgbClr val="000000"/>
                </a:solidFill>
              </a:rPr>
              <a:t>	</a:t>
            </a:r>
            <a:r>
              <a:rPr lang="en-NZ" sz="2000" u="sng" dirty="0" smtClean="0">
                <a:solidFill>
                  <a:srgbClr val="000000"/>
                </a:solidFill>
              </a:rPr>
              <a:t>grow </a:t>
            </a:r>
            <a:r>
              <a:rPr lang="en-NZ" sz="2000" u="sng" dirty="0">
                <a:solidFill>
                  <a:srgbClr val="000000"/>
                </a:solidFill>
              </a:rPr>
              <a:t>up</a:t>
            </a:r>
            <a:r>
              <a:rPr lang="en-NZ" sz="2000" dirty="0">
                <a:solidFill>
                  <a:srgbClr val="000000"/>
                </a:solidFill>
              </a:rPr>
              <a:t> </a:t>
            </a:r>
            <a:r>
              <a:rPr lang="en-NZ" sz="2000" dirty="0" smtClean="0">
                <a:solidFill>
                  <a:srgbClr val="000000"/>
                </a:solidFill>
              </a:rPr>
              <a:t>with </a:t>
            </a:r>
            <a:r>
              <a:rPr lang="en-NZ" sz="2000" dirty="0">
                <a:solidFill>
                  <a:srgbClr val="000000"/>
                </a:solidFill>
              </a:rPr>
              <a:t>it you know you get used to it and </a:t>
            </a:r>
            <a:r>
              <a:rPr lang="en-NZ" sz="2000" dirty="0">
                <a:solidFill>
                  <a:srgbClr val="FF0000"/>
                </a:solidFill>
              </a:rPr>
              <a:t>it becomes part </a:t>
            </a:r>
            <a:r>
              <a:rPr lang="en-NZ" sz="2000" dirty="0" smtClean="0">
                <a:solidFill>
                  <a:srgbClr val="FF0000"/>
                </a:solidFill>
              </a:rPr>
              <a:t>	of </a:t>
            </a:r>
            <a:r>
              <a:rPr lang="en-NZ" sz="2000" dirty="0">
                <a:solidFill>
                  <a:srgbClr val="FF0000"/>
                </a:solidFill>
              </a:rPr>
              <a:t>your life</a:t>
            </a:r>
            <a:r>
              <a:rPr lang="en-NZ" sz="2000" dirty="0" smtClean="0">
                <a:solidFill>
                  <a:srgbClr val="FF0000"/>
                </a:solidFill>
              </a:rPr>
              <a:t>?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http://diecastpolicecar.poliskarr.org/gallery/455_22_08_10_1_49_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u="sng" dirty="0" smtClean="0"/>
              <a:t>Three discursive enemies to empowerment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GB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5400" smtClean="0"/>
              <a:t>Acceptance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5400" smtClean="0">
                <a:solidFill>
                  <a:srgbClr val="000000"/>
                </a:solidFill>
              </a:rPr>
              <a:t>Excusing</a:t>
            </a:r>
            <a:endParaRPr lang="en-GB" sz="5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5400" smtClean="0"/>
              <a:t>Internalisation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en-US" smtClean="0"/>
          </a:p>
        </p:txBody>
      </p:sp>
      <p:pic>
        <p:nvPicPr>
          <p:cNvPr id="26628" name="Picture 4" descr="http://www.autoevolution.com/images/news/motorist-fined-twice-by-same-policeman-12000-miles-apart-28391_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05375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http://t0.gstatic.com/images?q=tbn:ANd9GcRGvHrZyJ6GJEc-hfoIV9kq6k6y4vs4f4lJd_2ilJy4Iq4g0ZB7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2192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t3.gstatic.com/images?q=tbn:ANd9GcQZzs9v7wh1wnobYCF3Z9GU6jb52Xw-LBm7AA04KpUbvOx_7hjOEA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52425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1523" y="6172200"/>
            <a:ext cx="123559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NZ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Pack, S. (2012</a:t>
            </a:r>
            <a:r>
              <a:rPr lang="en-NZ" sz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)</a:t>
            </a:r>
            <a:endParaRPr lang="en-NZ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3913"/>
            <a:ext cx="78486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5029200" y="4191000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2800">
                <a:latin typeface="Stencil" pitchFamily="82" charset="0"/>
                <a:cs typeface="Times New Roman" pitchFamily="18" charset="0"/>
              </a:rPr>
              <a:t>RESISTANCE</a:t>
            </a:r>
            <a:endParaRPr lang="en-NZ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“I’m not going into that little pigeon hole”</a:t>
            </a:r>
          </a:p>
        </p:txBody>
      </p:sp>
      <p:pic>
        <p:nvPicPr>
          <p:cNvPr id="28675" name="Picture 2" descr="http://upload.wikimedia.org/wikipedia/commons/thumb/5/5c/TooManyPigeons.jpg/220px-TooManyPige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953000" y="5980113"/>
            <a:ext cx="5715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900"/>
              <a:t>http://en.wikipedia.org/wiki/Pigeonhole_principle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http://img.ehowcdn.com/article-new/ehow/images/a04/lc/7s/write-rebuttal-letter-performance-evaluation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16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895600" y="6051550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900"/>
              <a:t>http://www.ehow.com/how_4894972_write-rebuttal-letter-performance-evaluation.html</a:t>
            </a: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6172200" y="1203325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r"/>
            <a:r>
              <a:rPr lang="en-NZ">
                <a:latin typeface="Stencil" pitchFamily="82" charset="0"/>
                <a:cs typeface="Times New Roman" pitchFamily="18" charset="0"/>
              </a:rPr>
              <a:t>Internal</a:t>
            </a:r>
            <a:endParaRPr lang="en-NZ">
              <a:latin typeface="Times New Roman" pitchFamily="18" charset="0"/>
              <a:cs typeface="Times New Roman" pitchFamily="18" charset="0"/>
            </a:endParaRPr>
          </a:p>
          <a:p>
            <a:pPr marL="457200" algn="r"/>
            <a:r>
              <a:rPr lang="en-NZ">
                <a:latin typeface="Stencil" pitchFamily="82" charset="0"/>
                <a:cs typeface="Times New Roman" pitchFamily="18" charset="0"/>
              </a:rPr>
              <a:t>resistance</a:t>
            </a:r>
            <a:endParaRPr lang="en-N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http://nachalooman.files.wordpress.com/2010/07/black-woman-attit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9436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621338" y="5983288"/>
            <a:ext cx="19986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900">
                <a:latin typeface="Tahoma" pitchFamily="34" charset="0"/>
                <a:cs typeface="Tahoma" pitchFamily="34" charset="0"/>
              </a:rPr>
              <a:t>http://nachalooman.wordpress.com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477000" y="533400"/>
            <a:ext cx="205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r"/>
            <a:r>
              <a:rPr lang="en-NZ" dirty="0">
                <a:solidFill>
                  <a:srgbClr val="000000"/>
                </a:solidFill>
                <a:latin typeface="Stencil" pitchFamily="82" charset="0"/>
                <a:cs typeface="Times New Roman" pitchFamily="18" charset="0"/>
              </a:rPr>
              <a:t>external</a:t>
            </a:r>
            <a:endParaRPr lang="en-N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r"/>
            <a:r>
              <a:rPr lang="en-NZ" dirty="0" smtClean="0">
                <a:solidFill>
                  <a:srgbClr val="000000"/>
                </a:solidFill>
                <a:latin typeface="Stencil" pitchFamily="82" charset="0"/>
                <a:cs typeface="Times New Roman" pitchFamily="18" charset="0"/>
              </a:rPr>
              <a:t>Resistance</a:t>
            </a:r>
          </a:p>
          <a:p>
            <a:pPr marL="457200" algn="r"/>
            <a:r>
              <a:rPr lang="en-NZ" dirty="0" smtClean="0">
                <a:solidFill>
                  <a:srgbClr val="000000"/>
                </a:solidFill>
                <a:latin typeface="Stencil" pitchFamily="82" charset="0"/>
                <a:cs typeface="Times New Roman" pitchFamily="18" charset="0"/>
              </a:rPr>
              <a:t>silent</a:t>
            </a:r>
            <a:endParaRPr lang="en-N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2.google.com/images?q=tbn:ANd9GcTlDhRtUePeIlw1Vz_ULmWZxlLCCvYWFyQgKBVqN01N_Lo7K7EGl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3669"/>
            <a:ext cx="9144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86268" y="6162869"/>
            <a:ext cx="5867400" cy="24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900" dirty="0" smtClean="0">
                <a:effectLst/>
                <a:latin typeface="Tahoma"/>
                <a:ea typeface="Calibri"/>
                <a:cs typeface="Times New Roman"/>
              </a:rPr>
              <a:t>http://entersoft.co.in/about-eiss/overview.html</a:t>
            </a:r>
            <a:endParaRPr lang="en-NZ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31886"/>
            <a:ext cx="4572000" cy="56089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3600" b="1" dirty="0" smtClean="0">
                <a:effectLst/>
                <a:latin typeface="Times New Roman"/>
                <a:ea typeface="Calibri"/>
                <a:cs typeface="Times New Roman"/>
              </a:rPr>
              <a:t>Overview</a:t>
            </a:r>
            <a:endParaRPr lang="en-NZ" sz="36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NZ" sz="25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NZ" sz="2500" b="1" dirty="0" smtClean="0">
                <a:effectLst/>
                <a:latin typeface="Times New Roman"/>
                <a:ea typeface="Calibri"/>
                <a:cs typeface="Times New Roman"/>
              </a:rPr>
              <a:t>Background</a:t>
            </a:r>
            <a:endParaRPr lang="en-NZ" sz="2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NZ" sz="2500" b="1" dirty="0" smtClean="0">
                <a:effectLst/>
                <a:latin typeface="Times New Roman"/>
                <a:ea typeface="Calibri"/>
                <a:cs typeface="Times New Roman"/>
              </a:rPr>
              <a:t>Aims and design of this study</a:t>
            </a:r>
            <a:endParaRPr lang="en-NZ" sz="2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NZ" sz="2500" b="1" dirty="0" smtClean="0">
                <a:effectLst/>
                <a:latin typeface="Times New Roman"/>
                <a:ea typeface="Calibri"/>
                <a:cs typeface="Times New Roman"/>
              </a:rPr>
              <a:t>Methodology, procedures, participants</a:t>
            </a:r>
            <a:endParaRPr lang="en-NZ" sz="2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NZ" sz="2500" b="1" dirty="0" smtClean="0">
                <a:effectLst/>
                <a:latin typeface="Times New Roman"/>
                <a:ea typeface="Calibri"/>
                <a:cs typeface="Times New Roman"/>
              </a:rPr>
              <a:t>Three main discourses</a:t>
            </a:r>
            <a:endParaRPr lang="en-NZ" sz="2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NZ" sz="2500" b="1" dirty="0" smtClean="0">
                <a:effectLst/>
                <a:latin typeface="Times New Roman"/>
                <a:ea typeface="Calibri"/>
                <a:cs typeface="Times New Roman"/>
              </a:rPr>
              <a:t>Posttraumatic stress disorder with delayed onset</a:t>
            </a:r>
            <a:endParaRPr lang="en-NZ" sz="2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NZ" sz="2500" b="1" dirty="0" smtClean="0">
                <a:effectLst/>
                <a:latin typeface="Times New Roman"/>
                <a:ea typeface="Calibri"/>
                <a:cs typeface="Times New Roman"/>
              </a:rPr>
              <a:t>Conclusion</a:t>
            </a:r>
            <a:endParaRPr lang="en-NZ" sz="25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8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atic.guim.co.uk/sys-images/Guardian/Pix/pictures/2012/1/5/1325762840007/Diane-Abbott-has-been-acc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55753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6438900" y="6018213"/>
            <a:ext cx="25193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900">
                <a:latin typeface="Tahoma" pitchFamily="34" charset="0"/>
                <a:cs typeface="Tahoma" pitchFamily="34" charset="0"/>
              </a:rPr>
              <a:t>http://33revolutionsperminute.wordpress.com</a:t>
            </a:r>
          </a:p>
        </p:txBody>
      </p:sp>
      <p:pic>
        <p:nvPicPr>
          <p:cNvPr id="31748" name="Picture 4" descr="http://static.stuff.co.nz/1322794354/369/60773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381000"/>
            <a:ext cx="3990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781800" y="5862638"/>
            <a:ext cx="21764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900">
                <a:latin typeface="Tahoma" pitchFamily="34" charset="0"/>
                <a:cs typeface="Times New Roman" pitchFamily="18" charset="0"/>
              </a:rPr>
              <a:t>http://www.stuff.co.nz/national/politics</a:t>
            </a:r>
            <a:endParaRPr lang="en-NZ" sz="900"/>
          </a:p>
        </p:txBody>
      </p:sp>
      <p:pic>
        <p:nvPicPr>
          <p:cNvPr id="31750" name="Picture 6" descr="https://encrypted-tbn2.google.com/images?q=tbn:ANd9GcTF3sdIc-52Z5R-zhD2RLO0dEIld4ozHydArrpNbhP9_sLf_d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66713"/>
            <a:ext cx="22780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551738" y="5630863"/>
            <a:ext cx="13827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900">
                <a:latin typeface="Tahoma" pitchFamily="34" charset="0"/>
                <a:cs typeface="Tahoma" pitchFamily="34" charset="0"/>
              </a:rPr>
              <a:t>http://www.zimbio.com</a:t>
            </a:r>
          </a:p>
        </p:txBody>
      </p:sp>
      <p:pic>
        <p:nvPicPr>
          <p:cNvPr id="31752" name="Picture 8" descr="http://img.photobucket.com/albums/v204/myth_adventuress/Temuera/Jake_i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220788"/>
            <a:ext cx="270351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57150" y="366713"/>
            <a:ext cx="7642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/>
            <a:r>
              <a:rPr lang="en-NZ" dirty="0">
                <a:solidFill>
                  <a:srgbClr val="000000"/>
                </a:solidFill>
                <a:latin typeface="Stencil" pitchFamily="82" charset="0"/>
                <a:cs typeface="Times New Roman" pitchFamily="18" charset="0"/>
              </a:rPr>
              <a:t>External </a:t>
            </a:r>
            <a:r>
              <a:rPr lang="en-NZ" dirty="0" smtClean="0">
                <a:solidFill>
                  <a:srgbClr val="000000"/>
                </a:solidFill>
                <a:latin typeface="Stencil" pitchFamily="82" charset="0"/>
                <a:cs typeface="Times New Roman" pitchFamily="18" charset="0"/>
              </a:rPr>
              <a:t>resistance</a:t>
            </a:r>
          </a:p>
          <a:p>
            <a:pPr marL="457200"/>
            <a:r>
              <a:rPr lang="en-NZ" dirty="0" smtClean="0">
                <a:solidFill>
                  <a:srgbClr val="000000"/>
                </a:solidFill>
                <a:latin typeface="Stencil" pitchFamily="82" charset="0"/>
                <a:cs typeface="Times New Roman" pitchFamily="18" charset="0"/>
              </a:rPr>
              <a:t>                             spoken</a:t>
            </a:r>
            <a:endParaRPr lang="en-N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http://govino.co.nz/wordpress/wp-content/uploads/2011/09/Go-Vino-Edi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73125"/>
            <a:ext cx="8763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5541963"/>
            <a:ext cx="82946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‘I can’t remember what I said at the time I just remember how I was made to </a:t>
            </a:r>
            <a:r>
              <a:rPr lang="en-NZ" sz="2000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feel’</a:t>
            </a:r>
            <a:r>
              <a:rPr lang="en-NZ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5800" y="1279525"/>
            <a:ext cx="5486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anger - degraded - belittle - offensive - I don’t know </a:t>
            </a:r>
          </a:p>
          <a:p>
            <a:r>
              <a:rPr lang="en-N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  - disempowering – very upset - hot - mad – agro -</a:t>
            </a:r>
          </a:p>
          <a:p>
            <a:r>
              <a:rPr lang="en-N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awful – horrible  - embarrassing - rubbish - antagonising - hurt - frozen stiff - shock – gobsmacked – unnerved – horrified – astounded – really  annoyed – got my ire up – </a:t>
            </a:r>
            <a:r>
              <a:rPr lang="en-NZ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it’s not fair  - stressed out  - umbrage – sad – alienation – shock  -</a:t>
            </a:r>
            <a:r>
              <a:rPr lang="en-N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horrified – weep –  broke down - very depressing – really sad - lack of self esteem – lack of confidence –</a:t>
            </a:r>
          </a:p>
          <a:p>
            <a:r>
              <a:rPr lang="en-NZ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worth nothing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7777163" y="4783138"/>
            <a:ext cx="1203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9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http://govino.co.nz/</a:t>
            </a:r>
            <a:endParaRPr lang="en-NZ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racism</a:t>
            </a:r>
            <a:endParaRPr lang="en-GB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sz="2000" i="1" dirty="0" err="1"/>
              <a:t>Hiair</a:t>
            </a:r>
            <a:r>
              <a:rPr lang="en-NZ" sz="2000" i="1" dirty="0"/>
              <a:t>	because it took me back to my </a:t>
            </a:r>
            <a:r>
              <a:rPr lang="en-NZ" sz="2000" i="1" u="sng" dirty="0"/>
              <a:t>school</a:t>
            </a:r>
            <a:r>
              <a:rPr lang="en-NZ" sz="2000" i="1" dirty="0"/>
              <a:t> day</a:t>
            </a:r>
            <a:r>
              <a:rPr lang="en-NZ" sz="2000" dirty="0"/>
              <a:t>s  and </a:t>
            </a:r>
            <a:r>
              <a:rPr lang="en-NZ" sz="2000" i="1" dirty="0"/>
              <a:t>I was crying 	for no reason and someone asked me why are you what’s 	</a:t>
            </a:r>
            <a:r>
              <a:rPr lang="en-NZ" sz="2000" i="1" u="sng" dirty="0"/>
              <a:t>wrong</a:t>
            </a:r>
            <a:r>
              <a:rPr lang="en-NZ" sz="2000" i="1" dirty="0"/>
              <a:t> and I’d say I don’t </a:t>
            </a:r>
            <a:r>
              <a:rPr lang="en-NZ" sz="2000" i="1" u="sng" dirty="0"/>
              <a:t>know</a:t>
            </a:r>
            <a:r>
              <a:rPr lang="en-NZ" sz="2000" i="1" dirty="0"/>
              <a:t>! this went on for days and it 	wasn’t until a few months later it finally hit me it was all those(.)	</a:t>
            </a:r>
            <a:r>
              <a:rPr lang="en-NZ" sz="2000" i="1" u="sng" dirty="0"/>
              <a:t>labels</a:t>
            </a:r>
            <a:r>
              <a:rPr lang="en-NZ" sz="2000" i="1" dirty="0"/>
              <a:t> </a:t>
            </a:r>
          </a:p>
          <a:p>
            <a:pPr>
              <a:buFontTx/>
              <a:buNone/>
            </a:pPr>
            <a:r>
              <a:rPr lang="en-NZ" sz="2000" i="1" dirty="0"/>
              <a:t>		it took me back to my school days when we were not allowed 	to speak Maori and we were punished she hurled all this 	stuff 	</a:t>
            </a:r>
            <a:r>
              <a:rPr lang="en-NZ" sz="2000" i="1" u="sng" dirty="0"/>
              <a:t>at</a:t>
            </a:r>
            <a:r>
              <a:rPr lang="en-NZ" sz="2000" i="1" dirty="0"/>
              <a:t> me</a:t>
            </a:r>
            <a:r>
              <a:rPr lang="en-NZ" sz="2000" dirty="0"/>
              <a:t> </a:t>
            </a:r>
            <a:r>
              <a:rPr lang="en-NZ" sz="2000" i="1" dirty="0"/>
              <a:t>and</a:t>
            </a:r>
            <a:r>
              <a:rPr lang="en-NZ" sz="2000" dirty="0"/>
              <a:t> </a:t>
            </a:r>
            <a:r>
              <a:rPr lang="en-NZ" sz="2000" i="1" dirty="0"/>
              <a:t>it was like that naughty kid in the corner </a:t>
            </a:r>
          </a:p>
          <a:p>
            <a:pPr>
              <a:buFontTx/>
              <a:buNone/>
            </a:pPr>
            <a:r>
              <a:rPr lang="en-NZ" sz="2000" i="1" dirty="0"/>
              <a:t>		</a:t>
            </a:r>
            <a:r>
              <a:rPr lang="en-NZ" sz="2000" i="1" dirty="0">
                <a:solidFill>
                  <a:srgbClr val="FF0000"/>
                </a:solidFill>
              </a:rPr>
              <a:t>I mean after all those </a:t>
            </a:r>
            <a:r>
              <a:rPr lang="en-NZ" sz="2000" i="1" u="sng" dirty="0">
                <a:solidFill>
                  <a:srgbClr val="FF0000"/>
                </a:solidFill>
              </a:rPr>
              <a:t>years</a:t>
            </a:r>
            <a:r>
              <a:rPr lang="en-NZ" sz="2000" i="1" dirty="0">
                <a:solidFill>
                  <a:srgbClr val="FF0000"/>
                </a:solidFill>
              </a:rPr>
              <a:t>! </a:t>
            </a:r>
            <a:r>
              <a:rPr lang="en-NZ" sz="2000" i="1" dirty="0"/>
              <a:t>and I (2) my family all came 	around and asked me what↑ you know and I </a:t>
            </a:r>
            <a:r>
              <a:rPr lang="en-NZ" sz="2000" i="1" u="sng" dirty="0"/>
              <a:t>explained</a:t>
            </a:r>
            <a:r>
              <a:rPr lang="en-NZ" sz="2000" i="1" dirty="0"/>
              <a:t> to them 	because one time I was in bed↑ and I wouldn’t get up↑ I 	wouldn’t get up for a couple of days and they kept asking me 	</a:t>
            </a:r>
            <a:r>
              <a:rPr lang="en-NZ" sz="2000" i="1" u="sng" dirty="0"/>
              <a:t>what’s wrong</a:t>
            </a:r>
            <a:r>
              <a:rPr lang="en-NZ" sz="2000" i="1" dirty="0"/>
              <a:t>? And then </a:t>
            </a:r>
            <a:r>
              <a:rPr lang="en-NZ" sz="2000" i="1" dirty="0">
                <a:solidFill>
                  <a:srgbClr val="FF0000"/>
                </a:solidFill>
              </a:rPr>
              <a:t>and then it came flooding out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94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t0.gstatic.com/images?q=tbn:ANd9GcQT__aOy8ZJ7Tvtd_lr3Y_65OC86eRL08_FFYSeMDa92AtcLLdKpQ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533400" y="381000"/>
            <a:ext cx="8229600" cy="706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u="sng" dirty="0" smtClean="0">
                <a:solidFill>
                  <a:srgbClr val="000000"/>
                </a:solidFill>
              </a:rPr>
              <a:t>Conclusions</a:t>
            </a:r>
            <a:endParaRPr lang="en-US" sz="4000" u="sng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Racism against Māori in New Zealand society has its roots in colonialism </a:t>
            </a:r>
            <a:r>
              <a:rPr lang="en-US" dirty="0" smtClean="0"/>
              <a:t>(Potter &amp; </a:t>
            </a:r>
            <a:r>
              <a:rPr lang="en-US" dirty="0" err="1" smtClean="0"/>
              <a:t>Wetherell</a:t>
            </a:r>
            <a:r>
              <a:rPr lang="en-US" dirty="0" smtClean="0"/>
              <a:t>, </a:t>
            </a:r>
            <a:r>
              <a:rPr lang="en-US" dirty="0" err="1" smtClean="0"/>
              <a:t>Tuffin</a:t>
            </a:r>
            <a:r>
              <a:rPr lang="en-US" dirty="0"/>
              <a:t>, </a:t>
            </a:r>
            <a:r>
              <a:rPr lang="en-US" dirty="0" err="1"/>
              <a:t>McCreanor</a:t>
            </a:r>
            <a:r>
              <a:rPr lang="en-US" dirty="0"/>
              <a:t>, </a:t>
            </a:r>
            <a:r>
              <a:rPr lang="en-US" dirty="0" err="1"/>
              <a:t>Nairn</a:t>
            </a:r>
            <a:r>
              <a:rPr lang="en-US" dirty="0"/>
              <a:t>, Lyons)</a:t>
            </a:r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  </a:t>
            </a:r>
            <a:r>
              <a:rPr lang="en-US" dirty="0" smtClean="0"/>
              <a:t>Modern racism in </a:t>
            </a:r>
            <a:r>
              <a:rPr lang="en-US" dirty="0" err="1" smtClean="0"/>
              <a:t>Aotearoa</a:t>
            </a:r>
            <a:r>
              <a:rPr lang="en-US" dirty="0" smtClean="0"/>
              <a:t> </a:t>
            </a:r>
            <a:r>
              <a:rPr lang="en-US" dirty="0"/>
              <a:t>can be </a:t>
            </a:r>
            <a:r>
              <a:rPr lang="en-US" dirty="0" smtClean="0"/>
              <a:t>institutional, subtle, or </a:t>
            </a:r>
            <a:r>
              <a:rPr lang="en-US" dirty="0"/>
              <a:t>blatant </a:t>
            </a:r>
            <a:endParaRPr lang="en-US" dirty="0" smtClean="0"/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endParaRPr lang="en-US" dirty="0"/>
          </a:p>
          <a:p>
            <a:pPr lvl="0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Feelings engendered by the racism can be remembered for decades</a:t>
            </a:r>
          </a:p>
          <a:p>
            <a:pPr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  Optimism may include excusing </a:t>
            </a:r>
            <a:r>
              <a:rPr lang="en-US" dirty="0" smtClean="0"/>
              <a:t>or </a:t>
            </a:r>
            <a:r>
              <a:rPr lang="en-US" dirty="0" err="1"/>
              <a:t>minimising</a:t>
            </a:r>
            <a:r>
              <a:rPr lang="en-US" dirty="0"/>
              <a:t> racism</a:t>
            </a:r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  Acceptance </a:t>
            </a:r>
            <a:r>
              <a:rPr lang="en-US" dirty="0" smtClean="0"/>
              <a:t>can lead to the </a:t>
            </a:r>
            <a:r>
              <a:rPr lang="en-US" dirty="0" err="1" smtClean="0"/>
              <a:t>internalisation</a:t>
            </a:r>
            <a:r>
              <a:rPr lang="en-US" dirty="0" smtClean="0"/>
              <a:t> of racist constructions </a:t>
            </a:r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  Resistance is effective, </a:t>
            </a:r>
            <a:r>
              <a:rPr lang="en-US" dirty="0" smtClean="0"/>
              <a:t>whether internal or </a:t>
            </a:r>
            <a:r>
              <a:rPr lang="en-US" dirty="0" err="1" smtClean="0"/>
              <a:t>verbalised</a:t>
            </a:r>
            <a:endParaRPr lang="en-US" dirty="0" smtClean="0"/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000" dirty="0"/>
              <a:t>Bhopal, R. (2006). Racism, socioeconomic deprivation, and health in New Zealand. The Lancet, 367(1958-1959).</a:t>
            </a:r>
            <a:endParaRPr lang="en-NZ" sz="1000" dirty="0" smtClean="0"/>
          </a:p>
          <a:p>
            <a:r>
              <a:rPr lang="en-NZ" sz="1000" dirty="0" smtClean="0"/>
              <a:t>Fergusson</a:t>
            </a:r>
            <a:r>
              <a:rPr lang="en-NZ" sz="1000" dirty="0"/>
              <a:t>, D. (2003) Ethnicity and Criminal Convictions: Results of a 21-Year Longitudinal 	Study. The Australian And New Zealand Journal Of Criminology, 36(3), 354-367.</a:t>
            </a:r>
          </a:p>
          <a:p>
            <a:r>
              <a:rPr lang="en-NZ" sz="1000" dirty="0"/>
              <a:t>Fergusson D., </a:t>
            </a:r>
            <a:r>
              <a:rPr lang="en-NZ" sz="1000" dirty="0" err="1"/>
              <a:t>Horwood</a:t>
            </a:r>
            <a:r>
              <a:rPr lang="en-NZ" sz="1000" dirty="0"/>
              <a:t> L., &amp; </a:t>
            </a:r>
            <a:r>
              <a:rPr lang="en-NZ" sz="1000" dirty="0" err="1"/>
              <a:t>Lynskey</a:t>
            </a:r>
            <a:r>
              <a:rPr lang="en-NZ" sz="1000" dirty="0"/>
              <a:t> M. (1993). Ethnicity and bias in police contact </a:t>
            </a:r>
            <a:r>
              <a:rPr lang="en-NZ" sz="1000" dirty="0" smtClean="0"/>
              <a:t> statistics</a:t>
            </a:r>
            <a:r>
              <a:rPr lang="en-NZ" sz="1000" dirty="0"/>
              <a:t>. Australian and New Zealand Journal of Criminology 26: 193–206.</a:t>
            </a:r>
          </a:p>
          <a:p>
            <a:r>
              <a:rPr lang="en-NZ" sz="1000" dirty="0"/>
              <a:t>Fergusson, D.,  Swain-Campbell, N., &amp; </a:t>
            </a:r>
            <a:r>
              <a:rPr lang="en-NZ" sz="1000" dirty="0" err="1"/>
              <a:t>Horwood</a:t>
            </a:r>
            <a:r>
              <a:rPr lang="en-NZ" sz="1000" dirty="0"/>
              <a:t>, J. (2003a). Is there ethnic bias in conviction rates in New Zealand? Christchurch: Christchurch health and development study, Christchurch School of Medicine.</a:t>
            </a:r>
          </a:p>
          <a:p>
            <a:r>
              <a:rPr lang="en-NZ" sz="1000" dirty="0"/>
              <a:t>Fergusson, D.,  Swain-Campbell, N., &amp; </a:t>
            </a:r>
            <a:r>
              <a:rPr lang="en-NZ" sz="1000" dirty="0" err="1"/>
              <a:t>Horwood</a:t>
            </a:r>
            <a:r>
              <a:rPr lang="en-NZ" sz="1000" dirty="0"/>
              <a:t>, J. (2003b). Arrests and convictions for cannabis related offences in a New Zealand birth cohort. Christchurch: Christchurch health and development study, Christchurch School of Medicine</a:t>
            </a:r>
            <a:r>
              <a:rPr lang="en-NZ" sz="1000" dirty="0" smtClean="0"/>
              <a:t>.</a:t>
            </a:r>
          </a:p>
          <a:p>
            <a:r>
              <a:rPr lang="en-NZ" sz="1000" dirty="0"/>
              <a:t>Harris, R., Tobias, M., </a:t>
            </a:r>
            <a:r>
              <a:rPr lang="en-NZ" sz="1000" dirty="0" err="1"/>
              <a:t>Jeffreys</a:t>
            </a:r>
            <a:r>
              <a:rPr lang="en-NZ" sz="1000" dirty="0"/>
              <a:t>, M., </a:t>
            </a:r>
            <a:r>
              <a:rPr lang="en-NZ" sz="1000" dirty="0" err="1"/>
              <a:t>Waldegrave</a:t>
            </a:r>
            <a:r>
              <a:rPr lang="en-NZ" sz="1000" dirty="0"/>
              <a:t>, K., </a:t>
            </a:r>
            <a:r>
              <a:rPr lang="en-NZ" sz="1000" dirty="0" err="1"/>
              <a:t>Karlsen</a:t>
            </a:r>
            <a:r>
              <a:rPr lang="en-NZ" sz="1000" dirty="0"/>
              <a:t>, S., &amp; </a:t>
            </a:r>
            <a:r>
              <a:rPr lang="en-NZ" sz="1000" dirty="0" err="1"/>
              <a:t>Nazroo</a:t>
            </a:r>
            <a:r>
              <a:rPr lang="en-NZ" sz="1000" dirty="0"/>
              <a:t>, J. (2006a). Effects of self-reported racial discrimination and deprivation on Maori health and inequalities in New Zealand: Cross-sectional study. Lancet, 367(9527), 2005-2009.</a:t>
            </a:r>
          </a:p>
          <a:p>
            <a:r>
              <a:rPr lang="en-NZ" sz="1000" dirty="0"/>
              <a:t>Harris, R., Tobias, M., </a:t>
            </a:r>
            <a:r>
              <a:rPr lang="en-NZ" sz="1000" dirty="0" err="1"/>
              <a:t>Jeffreys</a:t>
            </a:r>
            <a:r>
              <a:rPr lang="en-NZ" sz="1000" dirty="0"/>
              <a:t>, M., </a:t>
            </a:r>
            <a:r>
              <a:rPr lang="en-NZ" sz="1000" dirty="0" err="1"/>
              <a:t>Waldegrave</a:t>
            </a:r>
            <a:r>
              <a:rPr lang="en-NZ" sz="1000" dirty="0"/>
              <a:t>, K., </a:t>
            </a:r>
            <a:r>
              <a:rPr lang="en-NZ" sz="1000" dirty="0" err="1"/>
              <a:t>Karlsen</a:t>
            </a:r>
            <a:r>
              <a:rPr lang="en-NZ" sz="1000" dirty="0"/>
              <a:t>, S., &amp; </a:t>
            </a:r>
            <a:r>
              <a:rPr lang="en-NZ" sz="1000" dirty="0" err="1"/>
              <a:t>Nazroo</a:t>
            </a:r>
            <a:r>
              <a:rPr lang="en-NZ" sz="1000" dirty="0"/>
              <a:t>, J. (2006b). Racism and health: The relationship between experience of racial discrimination and health in New Zealand. Social Science &amp; Medicine, 63(6), 1428-1441.</a:t>
            </a:r>
          </a:p>
          <a:p>
            <a:r>
              <a:rPr lang="en-NZ" sz="1000" dirty="0"/>
              <a:t>Human Rights Commission (2006).  Human Rights Commission, </a:t>
            </a:r>
            <a:r>
              <a:rPr lang="en-NZ" sz="1000" dirty="0" err="1"/>
              <a:t>Te</a:t>
            </a:r>
            <a:r>
              <a:rPr lang="en-NZ" sz="1000" dirty="0"/>
              <a:t> </a:t>
            </a:r>
            <a:r>
              <a:rPr lang="en-NZ" sz="1000" dirty="0" err="1"/>
              <a:t>Kahui</a:t>
            </a:r>
            <a:r>
              <a:rPr lang="en-NZ" sz="1000" dirty="0"/>
              <a:t> </a:t>
            </a:r>
            <a:r>
              <a:rPr lang="en-NZ" sz="1000" dirty="0" err="1"/>
              <a:t>Tika</a:t>
            </a:r>
            <a:r>
              <a:rPr lang="en-NZ" sz="1000" dirty="0"/>
              <a:t> Tangata 	Retrieved September 9, 2010, from http://www.hrc.co.nz/</a:t>
            </a:r>
          </a:p>
          <a:p>
            <a:r>
              <a:rPr lang="en-NZ" sz="1000" dirty="0" err="1"/>
              <a:t>Manatu</a:t>
            </a:r>
            <a:r>
              <a:rPr lang="en-NZ" sz="1000" dirty="0"/>
              <a:t> </a:t>
            </a:r>
            <a:r>
              <a:rPr lang="en-NZ" sz="1000" dirty="0" err="1"/>
              <a:t>Hauora</a:t>
            </a:r>
            <a:r>
              <a:rPr lang="en-NZ" sz="1000" dirty="0"/>
              <a:t>, Ministry of Health. </a:t>
            </a:r>
            <a:r>
              <a:rPr lang="en-NZ" sz="1000" dirty="0" err="1"/>
              <a:t>Tatau</a:t>
            </a:r>
            <a:r>
              <a:rPr lang="en-NZ" sz="1000" dirty="0"/>
              <a:t> </a:t>
            </a:r>
            <a:r>
              <a:rPr lang="en-NZ" sz="1000" dirty="0" err="1"/>
              <a:t>Kahukura</a:t>
            </a:r>
            <a:r>
              <a:rPr lang="en-NZ" sz="1000" dirty="0"/>
              <a:t>: Maori Health Chart Book. Wellington: 	Ministry of Health. (2006). </a:t>
            </a:r>
          </a:p>
          <a:p>
            <a:r>
              <a:rPr lang="en-NZ" sz="1000" dirty="0" err="1"/>
              <a:t>McCreanor</a:t>
            </a:r>
            <a:r>
              <a:rPr lang="en-NZ" sz="1000" dirty="0"/>
              <a:t>, T. (1993a). </a:t>
            </a:r>
            <a:r>
              <a:rPr lang="en-NZ" sz="1000" dirty="0" err="1"/>
              <a:t>Mimiwhangata</a:t>
            </a:r>
            <a:r>
              <a:rPr lang="en-NZ" sz="1000" dirty="0"/>
              <a:t>: Media reliance on </a:t>
            </a:r>
            <a:r>
              <a:rPr lang="en-NZ" sz="1000" dirty="0" err="1"/>
              <a:t>Pakeha</a:t>
            </a:r>
            <a:r>
              <a:rPr lang="en-NZ" sz="1000" dirty="0"/>
              <a:t> </a:t>
            </a:r>
            <a:r>
              <a:rPr lang="en-NZ" sz="1000" dirty="0" err="1"/>
              <a:t>Commonsense</a:t>
            </a:r>
            <a:r>
              <a:rPr lang="en-NZ" sz="1000" dirty="0"/>
              <a:t> in Interpretation of Maori Actions. Sites, 26, 79-90.</a:t>
            </a:r>
          </a:p>
          <a:p>
            <a:r>
              <a:rPr lang="en-NZ" sz="1000" dirty="0" err="1"/>
              <a:t>McCreanor</a:t>
            </a:r>
            <a:r>
              <a:rPr lang="en-NZ" sz="1000" dirty="0"/>
              <a:t>, T. (1993b). </a:t>
            </a:r>
            <a:r>
              <a:rPr lang="en-NZ" sz="1000" dirty="0" err="1"/>
              <a:t>Pakeha</a:t>
            </a:r>
            <a:r>
              <a:rPr lang="en-NZ" sz="1000" dirty="0"/>
              <a:t> ideology of Maori performance: A discourse </a:t>
            </a:r>
            <a:r>
              <a:rPr lang="en-NZ" sz="1000" dirty="0" err="1"/>
              <a:t>anaytic</a:t>
            </a:r>
            <a:r>
              <a:rPr lang="en-NZ" sz="1000" dirty="0"/>
              <a:t> approach to the construction of educational failure in </a:t>
            </a:r>
            <a:r>
              <a:rPr lang="en-NZ" sz="1000" dirty="0" err="1"/>
              <a:t>Aotearoa</a:t>
            </a:r>
            <a:r>
              <a:rPr lang="en-NZ" sz="1000" dirty="0"/>
              <a:t>/New Zealand. Folia </a:t>
            </a:r>
            <a:r>
              <a:rPr lang="en-NZ" sz="1000" dirty="0" err="1"/>
              <a:t>Linguistica</a:t>
            </a:r>
            <a:r>
              <a:rPr lang="en-NZ" sz="1000" dirty="0"/>
              <a:t>, 17, 3-4, 293-314.</a:t>
            </a:r>
          </a:p>
          <a:p>
            <a:r>
              <a:rPr lang="en-NZ" sz="1000" dirty="0" err="1"/>
              <a:t>McCreanor</a:t>
            </a:r>
            <a:r>
              <a:rPr lang="en-NZ" sz="1000" dirty="0"/>
              <a:t>, T. (1994). Settling grievances to deny sovereignty: Trade good for the year 2000. Sites, 27, 45-73.</a:t>
            </a:r>
          </a:p>
          <a:p>
            <a:r>
              <a:rPr lang="en-NZ" sz="1000" dirty="0" err="1"/>
              <a:t>McCreanor</a:t>
            </a:r>
            <a:r>
              <a:rPr lang="en-NZ" sz="1000" dirty="0"/>
              <a:t>, T. (1997). When racism stepped ashore: Antecedents of anti-Maori discourse in </a:t>
            </a:r>
            <a:r>
              <a:rPr lang="en-NZ" sz="1000" dirty="0" err="1"/>
              <a:t>Aotearoa</a:t>
            </a:r>
            <a:r>
              <a:rPr lang="en-NZ" sz="1000" dirty="0"/>
              <a:t>. New Zealand Journal of Psychology, 26(1), 36-44.</a:t>
            </a:r>
          </a:p>
          <a:p>
            <a:r>
              <a:rPr lang="en-NZ" sz="1000" dirty="0" smtClean="0"/>
              <a:t>Ministry </a:t>
            </a:r>
            <a:r>
              <a:rPr lang="en-NZ" sz="1000" dirty="0"/>
              <a:t>of Health (2002). Diabetes in New Zealand: Models and Forecasts 1996-2011. 	Retrieved September 6, 2010, from 	http://www.moh.govt.nz/moh.nsf/0/16a3945b4714f9fccc256b74000f3551?OpenDocumen	t</a:t>
            </a:r>
          </a:p>
          <a:p>
            <a:r>
              <a:rPr lang="en-NZ" sz="1000" dirty="0"/>
              <a:t>Ministry of Health (2006). About Maori Health.  Retrieved Aug 6, 2010, from	</a:t>
            </a:r>
            <a:r>
              <a:rPr lang="en-NZ" sz="1000" dirty="0">
                <a:hlinkClick r:id="rId2"/>
              </a:rPr>
              <a:t>http://</a:t>
            </a:r>
            <a:r>
              <a:rPr lang="en-NZ" sz="1000" dirty="0" smtClean="0">
                <a:hlinkClick r:id="rId2"/>
              </a:rPr>
              <a:t>www.maorihealth.govt.nz/moh.nsf/menuma/About+Maori+Health</a:t>
            </a:r>
            <a:endParaRPr lang="en-NZ" sz="1000" dirty="0" smtClean="0"/>
          </a:p>
          <a:p>
            <a:endParaRPr lang="en-NZ" sz="1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18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NZ" sz="2800" dirty="0" smtClean="0"/>
              <a:t>References cont.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NZ" sz="1000" dirty="0" smtClean="0"/>
              <a:t>Myers</a:t>
            </a:r>
            <a:r>
              <a:rPr lang="en-NZ" sz="1000" dirty="0"/>
              <a:t>, K.A. (2005).  </a:t>
            </a:r>
            <a:r>
              <a:rPr lang="en-NZ" sz="1000" dirty="0" err="1"/>
              <a:t>Racetalk</a:t>
            </a:r>
            <a:r>
              <a:rPr lang="en-NZ" sz="1000" dirty="0"/>
              <a:t>: Racism hiding in plain sight. Lanham, Md.: </a:t>
            </a:r>
            <a:r>
              <a:rPr lang="en-NZ" sz="1000" dirty="0" err="1"/>
              <a:t>Rowman</a:t>
            </a:r>
            <a:r>
              <a:rPr lang="en-NZ" sz="1000" dirty="0"/>
              <a:t> &amp; 	Littlefield Publishers, c2005.</a:t>
            </a:r>
          </a:p>
          <a:p>
            <a:r>
              <a:rPr lang="en-NZ" sz="1000" dirty="0"/>
              <a:t>Nairn, R., </a:t>
            </a:r>
            <a:r>
              <a:rPr lang="en-NZ" sz="1000" dirty="0" err="1"/>
              <a:t>Pega</a:t>
            </a:r>
            <a:r>
              <a:rPr lang="en-NZ" sz="1000" dirty="0"/>
              <a:t>, F., </a:t>
            </a:r>
            <a:r>
              <a:rPr lang="en-NZ" sz="1000" dirty="0" err="1"/>
              <a:t>Mccreanor</a:t>
            </a:r>
            <a:r>
              <a:rPr lang="en-NZ" sz="1000" dirty="0"/>
              <a:t>, T., </a:t>
            </a:r>
            <a:r>
              <a:rPr lang="en-NZ" sz="1000" dirty="0" err="1"/>
              <a:t>Rankine</a:t>
            </a:r>
            <a:r>
              <a:rPr lang="en-NZ" sz="1000" dirty="0"/>
              <a:t>, J., &amp; Barnes, A. (2006). Media, Racism and Public </a:t>
            </a:r>
            <a:r>
              <a:rPr lang="en-NZ" sz="1000" dirty="0" smtClean="0"/>
              <a:t> Health </a:t>
            </a:r>
            <a:r>
              <a:rPr lang="en-NZ" sz="1000" dirty="0"/>
              <a:t>Psychology. Journal of Health Psychology, 11(2), 183-196.</a:t>
            </a:r>
          </a:p>
          <a:p>
            <a:r>
              <a:rPr lang="en-NZ" sz="1000" dirty="0"/>
              <a:t>New Zealand Psychological Society (2002). Code of Ethics for Psychologists Working in  	</a:t>
            </a:r>
            <a:r>
              <a:rPr lang="en-NZ" sz="1000" dirty="0" err="1"/>
              <a:t>Aotearoa</a:t>
            </a:r>
            <a:r>
              <a:rPr lang="en-NZ" sz="1000" dirty="0"/>
              <a:t>/New Zealand. Wellington, New Zealand: New Zealand Psychological </a:t>
            </a:r>
            <a:r>
              <a:rPr lang="en-NZ" sz="1000" dirty="0" smtClean="0"/>
              <a:t> Society</a:t>
            </a:r>
            <a:r>
              <a:rPr lang="en-NZ" sz="1000" dirty="0"/>
              <a:t>.</a:t>
            </a:r>
          </a:p>
          <a:p>
            <a:r>
              <a:rPr lang="en-NZ" sz="1000" dirty="0"/>
              <a:t>Parker, I. (2007). Critical Psychology: What it is and what it is not. Retrieved March 25th 2008 from http://www.blackwell-synergy.com/doi/pdf/10.1111/j.1751-9004.2007.00008.x?cookieSet=1.</a:t>
            </a:r>
          </a:p>
          <a:p>
            <a:r>
              <a:rPr lang="en-NZ" sz="1000" dirty="0"/>
              <a:t>Potter, J., &amp; </a:t>
            </a:r>
            <a:r>
              <a:rPr lang="en-NZ" sz="1000" dirty="0" err="1"/>
              <a:t>Wetherell</a:t>
            </a:r>
            <a:r>
              <a:rPr lang="en-NZ" sz="1000" dirty="0"/>
              <a:t>, M. (1987). Discourse and social psychology: Beyond attitudes and behaviour. London: Sage.</a:t>
            </a:r>
          </a:p>
          <a:p>
            <a:r>
              <a:rPr lang="en-NZ" sz="1000" dirty="0"/>
              <a:t>Reading, R. (2004). Review of Maternal depressive symptoms and adherence to therapy in inner-city children with asthma. Child: Care, Health and Development, 30(4), 397.</a:t>
            </a:r>
          </a:p>
          <a:p>
            <a:r>
              <a:rPr lang="en-NZ" sz="1000" dirty="0"/>
              <a:t>Robson, B. (2008) What is driving the disparities? In K. </a:t>
            </a:r>
            <a:r>
              <a:rPr lang="en-NZ" sz="1000" dirty="0" err="1"/>
              <a:t>Dewe</a:t>
            </a:r>
            <a:r>
              <a:rPr lang="en-NZ" sz="1000" dirty="0"/>
              <a:t> and A. Matheson (Eds.), Understanding health inequalities in </a:t>
            </a:r>
            <a:r>
              <a:rPr lang="en-NZ" sz="1000" dirty="0" err="1"/>
              <a:t>Aotearoa</a:t>
            </a:r>
            <a:r>
              <a:rPr lang="en-NZ" sz="1000" dirty="0"/>
              <a:t> New Zealand. Dunedin, New Zealand: </a:t>
            </a:r>
            <a:r>
              <a:rPr lang="en-NZ" sz="1000" dirty="0" err="1"/>
              <a:t>Otago</a:t>
            </a:r>
            <a:r>
              <a:rPr lang="en-NZ" sz="1000" dirty="0"/>
              <a:t> University Press.</a:t>
            </a:r>
          </a:p>
          <a:p>
            <a:r>
              <a:rPr lang="en-NZ" sz="1000" dirty="0"/>
              <a:t>Robson, B., </a:t>
            </a:r>
            <a:r>
              <a:rPr lang="en-NZ" sz="1000" dirty="0" err="1"/>
              <a:t>Purdie</a:t>
            </a:r>
            <a:r>
              <a:rPr lang="en-NZ" sz="1000" dirty="0"/>
              <a:t>, G., &amp; Cormack, D.  (2010). Unequal impact II: Maori and </a:t>
            </a:r>
            <a:r>
              <a:rPr lang="en-NZ" sz="1000" dirty="0" err="1"/>
              <a:t>nonMaori</a:t>
            </a:r>
            <a:r>
              <a:rPr lang="en-NZ" sz="1000" dirty="0"/>
              <a:t> Cancer 	Statistics by deprivation and Rural-urban Status 2002-2006.  Wellington: Ministry of 	Health.	Retrieved September 8, 2010, from http://www.maorihealth.govt.nz/</a:t>
            </a:r>
          </a:p>
          <a:p>
            <a:r>
              <a:rPr lang="en-NZ" sz="1000" dirty="0" smtClean="0"/>
              <a:t>Sutherland</a:t>
            </a:r>
            <a:r>
              <a:rPr lang="en-NZ" sz="1000" dirty="0"/>
              <a:t>, H., &amp; Alexander, R. (2002). The occupational distribution of Māori 1997-2000. 	Dunedin: Department of Economics, University of </a:t>
            </a:r>
            <a:r>
              <a:rPr lang="en-NZ" sz="1000" dirty="0" err="1"/>
              <a:t>Otago</a:t>
            </a:r>
            <a:r>
              <a:rPr lang="en-NZ" sz="1000" dirty="0"/>
              <a:t>.</a:t>
            </a:r>
          </a:p>
          <a:p>
            <a:r>
              <a:rPr lang="en-NZ" sz="1000" dirty="0" err="1"/>
              <a:t>Tajfel</a:t>
            </a:r>
            <a:r>
              <a:rPr lang="en-NZ" sz="1000" dirty="0"/>
              <a:t>, H. (1978). Social categorization, social identity and social comparison. In H. </a:t>
            </a:r>
            <a:r>
              <a:rPr lang="en-NZ" sz="1000" dirty="0" err="1"/>
              <a:t>Tajfel</a:t>
            </a:r>
            <a:r>
              <a:rPr lang="en-NZ" sz="1000" dirty="0"/>
              <a:t> (Ed.), Differentiation between social groups: Studies in the social psychology of intergroup relations. London: Academic Press.</a:t>
            </a:r>
          </a:p>
          <a:p>
            <a:r>
              <a:rPr lang="en-NZ" sz="1000" dirty="0"/>
              <a:t>Thomas, D. R. (1993). What are Bicultural Psychological Services. (March), 31-39.</a:t>
            </a:r>
          </a:p>
          <a:p>
            <a:r>
              <a:rPr lang="en-NZ" sz="1000" dirty="0" err="1" smtClean="0"/>
              <a:t>Turei</a:t>
            </a:r>
            <a:r>
              <a:rPr lang="en-NZ" sz="1000" dirty="0"/>
              <a:t>, L. (2004). Bigotry's subtle face. Press, 3 May 2004, A2013.</a:t>
            </a:r>
          </a:p>
          <a:p>
            <a:r>
              <a:rPr lang="en-NZ" sz="1000" dirty="0"/>
              <a:t>Vaughan, G. M. (1988). The psychology of intergroup discrimination. New Zealand Journal of Psychology, 17(1), 1-14.</a:t>
            </a:r>
          </a:p>
          <a:p>
            <a:r>
              <a:rPr lang="en-NZ" sz="1000" dirty="0"/>
              <a:t>Wakefield, E. G. (1837). The British Colonisation of New Zealand. London: J. W. Parker.</a:t>
            </a:r>
          </a:p>
          <a:p>
            <a:r>
              <a:rPr lang="en-NZ" sz="1000" dirty="0"/>
              <a:t>Ward, J. (1839). Information relative to New Zealand. London: J.W. Parker.</a:t>
            </a:r>
          </a:p>
          <a:p>
            <a:r>
              <a:rPr lang="en-NZ" sz="1000" dirty="0"/>
              <a:t>Warren-</a:t>
            </a:r>
            <a:r>
              <a:rPr lang="en-NZ" sz="1000" dirty="0" err="1"/>
              <a:t>Findlow</a:t>
            </a:r>
            <a:r>
              <a:rPr lang="en-NZ" sz="1000" dirty="0"/>
              <a:t>, J. (2006). Weathering: Stress and Heart Disease in African American Women Living in Chicago. Qualitative Health Research, 16(2), 221-237.</a:t>
            </a:r>
          </a:p>
          <a:p>
            <a:r>
              <a:rPr lang="en-NZ" sz="1000" dirty="0" err="1"/>
              <a:t>Wetherell</a:t>
            </a:r>
            <a:r>
              <a:rPr lang="en-NZ" sz="1000" dirty="0"/>
              <a:t>, M., &amp; Potter, J. (1988). Discourse analysis and the identification of interpretive repertoires. In C. </a:t>
            </a:r>
            <a:r>
              <a:rPr lang="en-NZ" sz="1000" dirty="0" err="1"/>
              <a:t>Antaki</a:t>
            </a:r>
            <a:r>
              <a:rPr lang="en-NZ" sz="1000" dirty="0"/>
              <a:t> (Ed.), Analysing everyday explanation. London: Harvester </a:t>
            </a:r>
            <a:r>
              <a:rPr lang="en-NZ" sz="1000" dirty="0" err="1"/>
              <a:t>Wheatsheaf</a:t>
            </a:r>
            <a:r>
              <a:rPr lang="en-NZ" sz="1000" dirty="0"/>
              <a:t>.</a:t>
            </a:r>
          </a:p>
          <a:p>
            <a:r>
              <a:rPr lang="en-NZ" sz="1000" dirty="0" err="1"/>
              <a:t>Wetherell</a:t>
            </a:r>
            <a:r>
              <a:rPr lang="en-NZ" sz="1000" dirty="0"/>
              <a:t>, M., &amp; Potter, J. (1992). Mapping the language of racism: Discourse and the legitimation of exploitation. New York, NY, US: Columbia University Press.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8684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Discursive studies in Aotearoa</a:t>
            </a:r>
            <a:endParaRPr lang="en-GB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b="1" u="sng" smtClean="0"/>
              <a:t>Racism in colonial power structures</a:t>
            </a:r>
            <a:endParaRPr lang="en-US" sz="1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smtClean="0"/>
              <a:t>Tuffin, K., 2008; Tuffin, K., Praat, A., &amp; Frewin, K., 2004; Nairn, R., &amp; McCreanor, T., 1990, 1991; McCreanor, T., 1997, 1989, 2005; Bell, C., 1996; Hokowhitu, B., 2003, 2004; Lyons, A., Madden, H., Chamberlain, K., &amp; Carr, S. 2011.</a:t>
            </a:r>
            <a:r>
              <a:rPr lang="en-US" sz="15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500" b="1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b="1" u="sng" smtClean="0"/>
              <a:t>Racism in NZ has become modern, subtle, covert</a:t>
            </a:r>
            <a:endParaRPr lang="en-US" sz="1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smtClean="0"/>
              <a:t>Tuffin, K., 2005, 2008;  Tuffin, K., Morgan, M., Frewin, K., &amp; Jardine, A., 2000; Liu, J.,  2006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5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b="1" u="sng" smtClean="0"/>
              <a:t>Media’s role in maintaining and reproducing colonial power structures</a:t>
            </a:r>
            <a:endParaRPr lang="en-US" sz="1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smtClean="0"/>
              <a:t>Nairn, R., Pega, F., McCreanor, T., Rankine, J., &amp; Barnes, A., 2006; McCreanor, T., 1993, 2008; McGregor, J., &amp; Te Awa, J., 1996; Rankine, J., &amp; McCreanor, T., 2004;  Lehrman, S., 2007.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5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b="1" u="sng" smtClean="0"/>
              <a:t>Racism and health</a:t>
            </a:r>
            <a:endParaRPr lang="en-US" sz="1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smtClean="0"/>
              <a:t>Harris, R., Tobias, M., Jeffreys, M., Waldegrave, K., Karlsen, S., &amp; Nazroo, J. 2006;  Nairn, R., Pega, F., McCreanor, T., Rankine, J., &amp; Barnes, A. 2006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5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b="1" u="sng" smtClean="0"/>
              <a:t>Racism and education</a:t>
            </a:r>
            <a:endParaRPr lang="en-US" sz="1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smtClean="0"/>
              <a:t>McCreanor, T., 1993, Bennett, S., 2002.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5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b="1" u="sng" smtClean="0"/>
              <a:t>Combating racism</a:t>
            </a:r>
            <a:endParaRPr lang="en-US" sz="1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smtClean="0"/>
              <a:t>Guerin, B, 2003.</a:t>
            </a:r>
            <a:endParaRPr lang="en-GB" sz="1500" smtClean="0"/>
          </a:p>
        </p:txBody>
      </p:sp>
      <p:pic>
        <p:nvPicPr>
          <p:cNvPr id="34820" name="Picture 4" descr="http://www.hiddentrails.com/Uploads/Countries/NewZealand/new-zealand0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3429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205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66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1936 Olympic Games in Berlin</a:t>
            </a:r>
            <a:endParaRPr lang="en-GB" sz="4000" smtClean="0"/>
          </a:p>
        </p:txBody>
      </p:sp>
      <p:pic>
        <p:nvPicPr>
          <p:cNvPr id="7171" name="il_fi" descr="http://www.mentalfloss.com/wp-content/uploads/2008/08/Picture%20133.p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41148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il_fi" descr="http://hot100tips.com/wp-content/uploads/2010/07/jesse-owens-1936-olympics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2894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257800" y="1524000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NZ"/>
              <a:t>Phenotypical racism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5257800" y="1997075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NZ"/>
              <a:t>Structural, systemic,</a:t>
            </a:r>
          </a:p>
          <a:p>
            <a:r>
              <a:rPr lang="en-NZ"/>
              <a:t>institutional racism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143000" y="4953000"/>
            <a:ext cx="1860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NZ"/>
              <a:t>Interpersonal or </a:t>
            </a:r>
            <a:endParaRPr lang="en-GB"/>
          </a:p>
          <a:p>
            <a:pPr algn="ctr"/>
            <a:r>
              <a:rPr lang="en-NZ"/>
              <a:t>personally </a:t>
            </a:r>
            <a:endParaRPr lang="en-GB"/>
          </a:p>
          <a:p>
            <a:pPr algn="ctr"/>
            <a:r>
              <a:rPr lang="en-NZ"/>
              <a:t>mediated racism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/>
            </a:r>
            <a:br>
              <a:rPr lang="en-US" sz="4000" b="1"/>
            </a:br>
            <a:r>
              <a:rPr lang="en-US" sz="4000" b="1"/>
              <a:t>The progression of a psychological etiology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endParaRPr lang="en-GB" sz="4000" b="1"/>
          </a:p>
        </p:txBody>
      </p:sp>
      <p:pic>
        <p:nvPicPr>
          <p:cNvPr id="5124" name="Picture 4" descr="Adorno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052" y="2339404"/>
            <a:ext cx="1676400" cy="1239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il_fi" descr="http://www.famouswhy.com/pictures/people/kurt_lewin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83" y="2346067"/>
            <a:ext cx="1135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l_fi" descr="http://www.stacyhorn.com/unbelievable/wp-content/uploads/2010/10/allport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2" y="4446472"/>
            <a:ext cx="1389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32801" y="361486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37560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Adorno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3756025" algn="l"/>
              </a:tabLst>
            </a:pPr>
            <a:r>
              <a:rPr lang="en-US" dirty="0">
                <a:solidFill>
                  <a:srgbClr val="000000"/>
                </a:solidFill>
              </a:rPr>
              <a:t>The F-Scale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01790" y="3988478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37560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Lewin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3756025" algn="l"/>
              </a:tabLst>
            </a:pPr>
            <a:r>
              <a:rPr lang="en-US" dirty="0">
                <a:solidFill>
                  <a:srgbClr val="000000"/>
                </a:solidFill>
              </a:rPr>
              <a:t>B=</a:t>
            </a:r>
            <a:r>
              <a:rPr lang="en-US" b="1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P,E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37560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125540" y="5489205"/>
            <a:ext cx="1543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37560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Allport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3756025" algn="l"/>
              </a:tabLst>
            </a:pPr>
            <a:r>
              <a:rPr lang="en-US" dirty="0">
                <a:solidFill>
                  <a:srgbClr val="000000"/>
                </a:solidFill>
              </a:rPr>
              <a:t>Personality </a:t>
            </a:r>
          </a:p>
          <a:p>
            <a:pPr algn="ctr">
              <a:tabLst>
                <a:tab pos="3756025" algn="l"/>
              </a:tabLst>
            </a:pPr>
            <a:r>
              <a:rPr lang="en-US" dirty="0">
                <a:solidFill>
                  <a:srgbClr val="000000"/>
                </a:solidFill>
              </a:rPr>
              <a:t>and cognition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214190" y="156137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1930s- 1960s</a:t>
            </a:r>
          </a:p>
          <a:p>
            <a:r>
              <a:rPr lang="en-US" b="1" dirty="0">
                <a:solidFill>
                  <a:srgbClr val="000000"/>
                </a:solidFill>
              </a:rPr>
              <a:t>Personality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5131" name="il_fi" descr="http://t1.gstatic.com/images?q=tbn:ANd9GcSnC3h5XqNn8xKVlVqREgRN6n8mKrtcnaZJ7ecC-PFMrYhHYzmLJDdkBKzq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791200" y="1447800"/>
            <a:ext cx="1949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1970s – 1980s</a:t>
            </a:r>
          </a:p>
          <a:p>
            <a:r>
              <a:rPr lang="en-US" b="1">
                <a:solidFill>
                  <a:srgbClr val="000000"/>
                </a:solidFill>
              </a:rPr>
              <a:t>Social cognition</a:t>
            </a:r>
            <a:br>
              <a:rPr lang="en-US" b="1">
                <a:solidFill>
                  <a:srgbClr val="000000"/>
                </a:solidFill>
              </a:rPr>
            </a:br>
            <a:endParaRPr lang="en-GB" b="1">
              <a:solidFill>
                <a:srgbClr val="000000"/>
              </a:solidFill>
            </a:endParaRPr>
          </a:p>
        </p:txBody>
      </p:sp>
      <p:pic>
        <p:nvPicPr>
          <p:cNvPr id="5133" name="il_fi" descr="http://psycnet.apa.org/journals/amp/59/6/images/amp_59_6_521_fig1a.jpg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406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105400" y="4495800"/>
            <a:ext cx="167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Tajfel </a:t>
            </a:r>
          </a:p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&amp; Turner</a:t>
            </a:r>
            <a:endParaRPr lang="en-GB">
              <a:solidFill>
                <a:srgbClr val="000000"/>
              </a:solidFill>
            </a:endParaRPr>
          </a:p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Social Identity </a:t>
            </a:r>
          </a:p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162800" y="4495800"/>
            <a:ext cx="125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Pettigrew </a:t>
            </a:r>
            <a:endParaRPr lang="en-GB">
              <a:solidFill>
                <a:srgbClr val="000000"/>
              </a:solidFill>
            </a:endParaRPr>
          </a:p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Ultimate </a:t>
            </a:r>
          </a:p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attribution </a:t>
            </a:r>
          </a:p>
          <a:p>
            <a:pPr algn="ctr">
              <a:tabLst>
                <a:tab pos="3756025" algn="l"/>
              </a:tabLst>
            </a:pPr>
            <a:r>
              <a:rPr lang="en-US">
                <a:solidFill>
                  <a:srgbClr val="000000"/>
                </a:solidFill>
              </a:rPr>
              <a:t>error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6321579"/>
            <a:ext cx="799147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Libcom.org</a:t>
            </a:r>
            <a:r>
              <a:rPr lang="en-NZ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openlearn.open.ac.uk</a:t>
            </a:r>
            <a:r>
              <a:rPr lang="en-NZ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www.psu.edu, </a:t>
            </a:r>
            <a:r>
              <a:rPr lang="en-NZ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www.isites</a:t>
            </a:r>
            <a:endParaRPr lang="en-NZ" sz="9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1.google.com/images?q=tbn:ANd9GcR09iyLfXctwZUyE3sXNiN70jafup66ETXWToY5ovEf5v9aOy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35" y="4627840"/>
            <a:ext cx="1346200" cy="136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https://encrypted-tbn3.google.com/images?q=tbn:ANd9GcSlKw5TaUu9j1L7l5iWaIKNdFenQqagYqpPw_cEvS4Cbl-nwH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558200"/>
            <a:ext cx="1263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http://www.drinkingcultures.info/images/T_McCrean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52" y="4468592"/>
            <a:ext cx="10588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561660" y="304800"/>
            <a:ext cx="7893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Discourse analysis:  Racism and colonialism in NZ</a:t>
            </a:r>
            <a:endParaRPr lang="en-NZ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1996673" y="6029862"/>
            <a:ext cx="135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Augoustinos</a:t>
            </a:r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6955631" y="5505800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Lyons</a:t>
            </a:r>
            <a:endParaRPr lang="en-NZ" dirty="0">
              <a:solidFill>
                <a:srgbClr val="000000"/>
              </a:solidFill>
            </a:endParaRPr>
          </a:p>
        </p:txBody>
      </p:sp>
      <p:pic>
        <p:nvPicPr>
          <p:cNvPr id="32789" name="Picture 18" descr="ktuff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47" y="1119506"/>
            <a:ext cx="1212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Rectangle 12"/>
          <p:cNvSpPr>
            <a:spLocks noChangeArrowheads="1"/>
          </p:cNvSpPr>
          <p:nvPr/>
        </p:nvSpPr>
        <p:spPr bwMode="auto">
          <a:xfrm>
            <a:off x="6858116" y="2947987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Tuffin</a:t>
            </a:r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116" y="6514099"/>
            <a:ext cx="21210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+mn-lt"/>
                <a:ea typeface="Times New Roman"/>
              </a:rPr>
              <a:t>References used available on request</a:t>
            </a:r>
            <a:endParaRPr lang="en-NZ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08414" y="5993759"/>
            <a:ext cx="123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McCreanor</a:t>
            </a:r>
            <a:endParaRPr lang="en-NZ" dirty="0">
              <a:solidFill>
                <a:srgbClr val="000000"/>
              </a:solidFill>
            </a:endParaRPr>
          </a:p>
        </p:txBody>
      </p:sp>
      <p:pic>
        <p:nvPicPr>
          <p:cNvPr id="26" name="Picture 4" descr="Map Node Icon: wethere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7402" y="1148080"/>
            <a:ext cx="1744663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1" y="1119505"/>
            <a:ext cx="20970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48" y="3885542"/>
            <a:ext cx="29940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Foucault: state racism</a:t>
            </a:r>
            <a:endParaRPr lang="en-GB" sz="3200" b="1" smtClean="0"/>
          </a:p>
        </p:txBody>
      </p:sp>
      <p:pic>
        <p:nvPicPr>
          <p:cNvPr id="8195" name="il_fi" descr="foucaultpow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95400"/>
            <a:ext cx="5334000" cy="362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il_fi" descr="DID_panop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038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6362537"/>
            <a:ext cx="4572000" cy="235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NZ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http://legrandfigaro.com, http://www.listal.com</a:t>
            </a:r>
          </a:p>
        </p:txBody>
      </p:sp>
    </p:spTree>
    <p:extLst>
      <p:ext uri="{BB962C8B-B14F-4D97-AF65-F5344CB8AC3E}">
        <p14:creationId xmlns:p14="http://schemas.microsoft.com/office/powerpoint/2010/main" val="1782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smtClean="0"/>
              <a:t>Pākehā and Māori: </a:t>
            </a:r>
            <a:br>
              <a:rPr lang="en-US" sz="3600" smtClean="0"/>
            </a:br>
            <a:r>
              <a:rPr lang="en-US" sz="3600" smtClean="0"/>
              <a:t>blatant racism until the 1960s</a:t>
            </a:r>
            <a:br>
              <a:rPr lang="en-US" sz="3600" smtClean="0"/>
            </a:br>
            <a:endParaRPr lang="en-GB" sz="3600" smtClean="0"/>
          </a:p>
        </p:txBody>
      </p:sp>
      <p:pic>
        <p:nvPicPr>
          <p:cNvPr id="11267" name="Picture 4" descr="http://2.bp.blogspot.com/_ZaaqF3QPHTQ/THucokMKCEI/AAAAAAAAABY/HGAA45Mkfrs/s1600/the+origin+of+species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4114800" cy="328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6" descr="http://www.teara.govt.nz/files/e3572enz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501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6972300" y="5075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1270" name="Picture 9" descr="http://tempagenciesusa.com/wp-content/uploads/2011/07/1311191847-51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803775"/>
            <a:ext cx="2743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-25400" y="5622925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2400" b="1"/>
              <a:t>The Human Rights Act 1993</a:t>
            </a:r>
          </a:p>
        </p:txBody>
      </p:sp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4191000" y="6264275"/>
            <a:ext cx="3908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http://spencer.lib.ku.edu</a:t>
            </a:r>
            <a:r>
              <a:rPr lang="en-NZ" sz="900">
                <a:latin typeface="Tahoma" pitchFamily="34" charset="0"/>
                <a:cs typeface="Tahoma" pitchFamily="34" charset="0"/>
              </a:rPr>
              <a:t>,</a:t>
            </a:r>
            <a:r>
              <a:rPr lang="en-NZ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http://www.topnews.in,</a:t>
            </a:r>
            <a:r>
              <a:rPr lang="en-NZ" sz="9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 http://www.topnews.in</a:t>
            </a:r>
            <a:endParaRPr lang="en-NZ" sz="9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NZ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NZ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t3.gstatic.com/images?q=tbn:ANd9GcSy9CiArx9OHTqr2tZyKhA62PHgqjfqQnGtuNhwMUEAIrn_O7MtWQ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517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https://lh6.googleusercontent.com/-20uT1GCo1Io/TXp9PEYj3wI/AAAAAAAAAiA/ZKm449nGF7c/polyp_cartoon_media_politics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124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6324600" y="685800"/>
            <a:ext cx="2362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 b="1"/>
              <a:t>Māori are:</a:t>
            </a:r>
          </a:p>
          <a:p>
            <a:pPr algn="ctr"/>
            <a:endParaRPr lang="en-US" b="1"/>
          </a:p>
          <a:p>
            <a:pPr algn="ctr">
              <a:buFontTx/>
              <a:buChar char="•"/>
            </a:pPr>
            <a:r>
              <a:rPr lang="en-US"/>
              <a:t> more likely </a:t>
            </a:r>
          </a:p>
          <a:p>
            <a:pPr algn="ctr"/>
            <a:r>
              <a:rPr lang="en-US"/>
              <a:t>than Pākehā</a:t>
            </a:r>
          </a:p>
          <a:p>
            <a:pPr algn="ctr"/>
            <a:r>
              <a:rPr lang="en-US"/>
              <a:t>to be </a:t>
            </a:r>
          </a:p>
          <a:p>
            <a:pPr algn="ctr"/>
            <a:r>
              <a:rPr lang="en-US"/>
              <a:t>apprehended</a:t>
            </a:r>
          </a:p>
          <a:p>
            <a:pPr algn="ctr"/>
            <a:endParaRPr lang="en-US"/>
          </a:p>
          <a:p>
            <a:pPr algn="ctr">
              <a:buFontTx/>
              <a:buChar char="•"/>
            </a:pPr>
            <a:r>
              <a:rPr lang="en-US"/>
              <a:t> four to </a:t>
            </a:r>
          </a:p>
          <a:p>
            <a:pPr algn="ctr"/>
            <a:r>
              <a:rPr lang="en-US"/>
              <a:t>five times </a:t>
            </a:r>
          </a:p>
          <a:p>
            <a:pPr algn="ctr"/>
            <a:r>
              <a:rPr lang="en-US"/>
              <a:t>more likely </a:t>
            </a:r>
          </a:p>
          <a:p>
            <a:pPr algn="ctr"/>
            <a:r>
              <a:rPr lang="en-US"/>
              <a:t>to be convicted</a:t>
            </a:r>
          </a:p>
          <a:p>
            <a:pPr algn="ctr">
              <a:buFontTx/>
              <a:buChar char="•"/>
            </a:pPr>
            <a:endParaRPr lang="en-US"/>
          </a:p>
          <a:p>
            <a:pPr algn="ctr"/>
            <a:endParaRPr lang="en-GB"/>
          </a:p>
          <a:p>
            <a:pPr algn="ctr"/>
            <a:endParaRPr lang="en-GB"/>
          </a:p>
        </p:txBody>
      </p:sp>
      <p:pic>
        <p:nvPicPr>
          <p:cNvPr id="12293" name="Picture 15" descr="http://www.teara.govt.nz/files/p16211nzh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762000"/>
            <a:ext cx="3048000" cy="190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838200" y="5643563"/>
            <a:ext cx="74945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NZ" sz="3600"/>
              <a:t>Employment, the media, and justice</a:t>
            </a:r>
            <a:endParaRPr lang="en-GB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7162800" y="6448425"/>
            <a:ext cx="1703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900">
                <a:latin typeface="Tahoma" pitchFamily="34" charset="0"/>
                <a:ea typeface="Calibri" pitchFamily="34" charset="0"/>
                <a:cs typeface="Times New Roman" pitchFamily="18" charset="0"/>
              </a:rPr>
              <a:t>http://www.cartoonstock.com</a:t>
            </a:r>
            <a:endParaRPr lang="en-NZ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15809</TotalTime>
  <Words>1195</Words>
  <Application>Microsoft Office PowerPoint</Application>
  <PresentationFormat>On-screen Show (4:3)</PresentationFormat>
  <Paragraphs>390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Default Design</vt:lpstr>
      <vt:lpstr>1_Default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The 1936 Olympic Games in Berlin</vt:lpstr>
      <vt:lpstr> The progression of a psychological etiology  </vt:lpstr>
      <vt:lpstr>PowerPoint Presentation</vt:lpstr>
      <vt:lpstr>Foucault: state racism</vt:lpstr>
      <vt:lpstr>Pākehā and Māori:  blatant racism until the 1960s </vt:lpstr>
      <vt:lpstr>PowerPoint Presentation</vt:lpstr>
      <vt:lpstr>Health and chronic stress</vt:lpstr>
      <vt:lpstr>More medical manifestations:  Mental Health</vt:lpstr>
      <vt:lpstr>Sport</vt:lpstr>
      <vt:lpstr>PowerPoint Presentation</vt:lpstr>
      <vt:lpstr>Aims of this study</vt:lpstr>
      <vt:lpstr>Talking about talk</vt:lpstr>
      <vt:lpstr>PowerPoint Presentation</vt:lpstr>
      <vt:lpstr>Recruitment  Pākehā                            Māori</vt:lpstr>
      <vt:lpstr>                  Interview process        Pākehā                           Māori  </vt:lpstr>
      <vt:lpstr>PowerPoint Presentation</vt:lpstr>
      <vt:lpstr>PowerPoint Presentation</vt:lpstr>
      <vt:lpstr>Foucauldian racism: a disempowering discourse</vt:lpstr>
      <vt:lpstr>PowerPoint Presentation</vt:lpstr>
      <vt:lpstr>Acceptance of state racism</vt:lpstr>
      <vt:lpstr>PowerPoint Presentation</vt:lpstr>
      <vt:lpstr>Three discursive enemies to empowerment  </vt:lpstr>
      <vt:lpstr>PowerPoint Presentation</vt:lpstr>
      <vt:lpstr>“I’m not going into that little pigeon hole”</vt:lpstr>
      <vt:lpstr>PowerPoint Presentation</vt:lpstr>
      <vt:lpstr>PowerPoint Presentation</vt:lpstr>
      <vt:lpstr>PowerPoint Presentation</vt:lpstr>
      <vt:lpstr>PowerPoint Presentation</vt:lpstr>
      <vt:lpstr>Consequences of racism</vt:lpstr>
      <vt:lpstr>PowerPoint Presentation</vt:lpstr>
      <vt:lpstr>References</vt:lpstr>
      <vt:lpstr>References cont.</vt:lpstr>
      <vt:lpstr>Discursive studies in Aotearoa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Pack</dc:creator>
  <cp:lastModifiedBy>Sylvia</cp:lastModifiedBy>
  <cp:revision>383</cp:revision>
  <dcterms:created xsi:type="dcterms:W3CDTF">2011-10-12T21:13:33Z</dcterms:created>
  <dcterms:modified xsi:type="dcterms:W3CDTF">2012-04-22T23:44:34Z</dcterms:modified>
</cp:coreProperties>
</file>